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5"/>
  </p:notesMasterIdLst>
  <p:handoutMasterIdLst>
    <p:handoutMasterId r:id="rId26"/>
  </p:handoutMasterIdLst>
  <p:sldIdLst>
    <p:sldId id="333" r:id="rId5"/>
    <p:sldId id="359" r:id="rId6"/>
    <p:sldId id="369" r:id="rId7"/>
    <p:sldId id="370" r:id="rId8"/>
    <p:sldId id="371" r:id="rId9"/>
    <p:sldId id="372" r:id="rId10"/>
    <p:sldId id="373" r:id="rId11"/>
    <p:sldId id="374" r:id="rId12"/>
    <p:sldId id="368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66" r:id="rId23"/>
    <p:sldId id="367" r:id="rId2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, DARIUS T JR A1C USAF AMC 6 OSS/OSAA" initials="MSOffice" lastIdx="0" clrIdx="0">
    <p:extLst>
      <p:ext uri="{19B8F6BF-5375-455C-9EA6-DF929625EA0E}">
        <p15:presenceInfo xmlns:p15="http://schemas.microsoft.com/office/powerpoint/2012/main" userId="WILLIAMS, DARIUS T JR A1C USAF AMC 6 OSS/OSA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FF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2" autoAdjust="0"/>
    <p:restoredTop sz="92245" autoAdjust="0"/>
  </p:normalViewPr>
  <p:slideViewPr>
    <p:cSldViewPr snapToGrid="0">
      <p:cViewPr varScale="1">
        <p:scale>
          <a:sx n="100" d="100"/>
          <a:sy n="100" d="100"/>
        </p:scale>
        <p:origin x="89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650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AFF27-862D-47AF-B024-137321B18390}" type="doc">
      <dgm:prSet loTypeId="urn:microsoft.com/office/officeart/2005/8/layout/list1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C5DA067-19FC-4792-8A25-3C44D3B54A8D}">
      <dgm:prSet phldrT="[Text]"/>
      <dgm:spPr>
        <a:solidFill>
          <a:srgbClr val="00B050"/>
        </a:solidFill>
      </dgm:spPr>
      <dgm:t>
        <a:bodyPr/>
        <a:lstStyle/>
        <a:p>
          <a:r>
            <a:rPr lang="en-US" b="1" dirty="0">
              <a:solidFill>
                <a:schemeClr val="tx2"/>
              </a:solidFill>
            </a:rPr>
            <a:t>HURCON 5</a:t>
          </a:r>
        </a:p>
        <a:p>
          <a:r>
            <a:rPr lang="en-US" b="1" dirty="0">
              <a:solidFill>
                <a:schemeClr val="tx2"/>
              </a:solidFill>
            </a:rPr>
            <a:t>(96hrs out)</a:t>
          </a:r>
        </a:p>
      </dgm:t>
    </dgm:pt>
    <dgm:pt modelId="{71627838-EA4F-4956-A2D5-FC9C9C90A39C}" type="parTrans" cxnId="{94EE48BD-A255-4655-B39A-61827A834067}">
      <dgm:prSet/>
      <dgm:spPr/>
      <dgm:t>
        <a:bodyPr/>
        <a:lstStyle/>
        <a:p>
          <a:endParaRPr lang="en-US"/>
        </a:p>
      </dgm:t>
    </dgm:pt>
    <dgm:pt modelId="{ED137E45-0D5E-4D7E-B02C-9F7D259E3EBD}" type="sibTrans" cxnId="{94EE48BD-A255-4655-B39A-61827A834067}">
      <dgm:prSet/>
      <dgm:spPr/>
      <dgm:t>
        <a:bodyPr/>
        <a:lstStyle/>
        <a:p>
          <a:endParaRPr lang="en-US"/>
        </a:p>
      </dgm:t>
    </dgm:pt>
    <dgm:pt modelId="{70B8C702-643D-4AD3-BED8-5C19F57E8934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>
              <a:solidFill>
                <a:schemeClr val="tx2"/>
              </a:solidFill>
            </a:rPr>
            <a:t>HURCON 4 (72hrs out)</a:t>
          </a:r>
        </a:p>
      </dgm:t>
    </dgm:pt>
    <dgm:pt modelId="{2DF10C32-2693-4DF5-8DDB-A4B1E949FB31}" type="parTrans" cxnId="{C1C2CF69-9BBC-45C4-9734-C480E1659A7A}">
      <dgm:prSet/>
      <dgm:spPr/>
      <dgm:t>
        <a:bodyPr/>
        <a:lstStyle/>
        <a:p>
          <a:endParaRPr lang="en-US"/>
        </a:p>
      </dgm:t>
    </dgm:pt>
    <dgm:pt modelId="{3CD0CBF1-42AD-429D-80C6-4EDBAAD68B22}" type="sibTrans" cxnId="{C1C2CF69-9BBC-45C4-9734-C480E1659A7A}">
      <dgm:prSet/>
      <dgm:spPr/>
      <dgm:t>
        <a:bodyPr/>
        <a:lstStyle/>
        <a:p>
          <a:endParaRPr lang="en-US"/>
        </a:p>
      </dgm:t>
    </dgm:pt>
    <dgm:pt modelId="{8395E272-1FA1-4AC7-B3DC-2834DD8D00A0}">
      <dgm:prSet phldrT="[Text]"/>
      <dgm:spPr>
        <a:solidFill>
          <a:srgbClr val="FFC000"/>
        </a:solidFill>
      </dgm:spPr>
      <dgm:t>
        <a:bodyPr/>
        <a:lstStyle/>
        <a:p>
          <a:r>
            <a:rPr lang="en-US" b="1" dirty="0">
              <a:solidFill>
                <a:schemeClr val="tx2"/>
              </a:solidFill>
            </a:rPr>
            <a:t>HURCON 3</a:t>
          </a:r>
        </a:p>
        <a:p>
          <a:r>
            <a:rPr lang="en-US" b="1" dirty="0">
              <a:solidFill>
                <a:schemeClr val="tx2"/>
              </a:solidFill>
            </a:rPr>
            <a:t>(48hrs out)</a:t>
          </a:r>
        </a:p>
      </dgm:t>
    </dgm:pt>
    <dgm:pt modelId="{22DBC218-B6A5-4269-9C50-75DC247F192D}" type="parTrans" cxnId="{5FF3CE8A-2002-4DEB-B26B-60B07CED7EF8}">
      <dgm:prSet/>
      <dgm:spPr/>
      <dgm:t>
        <a:bodyPr/>
        <a:lstStyle/>
        <a:p>
          <a:endParaRPr lang="en-US"/>
        </a:p>
      </dgm:t>
    </dgm:pt>
    <dgm:pt modelId="{CB8C57DE-079A-4F90-892C-6FC5FCED195C}" type="sibTrans" cxnId="{5FF3CE8A-2002-4DEB-B26B-60B07CED7EF8}">
      <dgm:prSet/>
      <dgm:spPr/>
      <dgm:t>
        <a:bodyPr/>
        <a:lstStyle/>
        <a:p>
          <a:endParaRPr lang="en-US"/>
        </a:p>
      </dgm:t>
    </dgm:pt>
    <dgm:pt modelId="{30978D4E-ADB6-4BC1-A58D-AF6B1B511770}">
      <dgm:prSet phldrT="[Text]"/>
      <dgm:spPr>
        <a:solidFill>
          <a:srgbClr val="FFFF00"/>
        </a:solidFill>
      </dgm:spPr>
      <dgm:t>
        <a:bodyPr/>
        <a:lstStyle/>
        <a:p>
          <a:r>
            <a:rPr lang="en-US" b="1" dirty="0">
              <a:solidFill>
                <a:schemeClr val="tx2"/>
              </a:solidFill>
            </a:rPr>
            <a:t>HURCON 2</a:t>
          </a:r>
        </a:p>
        <a:p>
          <a:r>
            <a:rPr lang="en-US" b="1" dirty="0">
              <a:solidFill>
                <a:schemeClr val="tx2"/>
              </a:solidFill>
            </a:rPr>
            <a:t>(24hrs out)</a:t>
          </a:r>
        </a:p>
      </dgm:t>
    </dgm:pt>
    <dgm:pt modelId="{1001601A-D57B-46CD-BB33-5CF2481D3D50}" type="parTrans" cxnId="{C2AA23ED-D497-4968-AE72-1870DAC0B4D4}">
      <dgm:prSet/>
      <dgm:spPr/>
      <dgm:t>
        <a:bodyPr/>
        <a:lstStyle/>
        <a:p>
          <a:endParaRPr lang="en-US"/>
        </a:p>
      </dgm:t>
    </dgm:pt>
    <dgm:pt modelId="{FB70FADB-3ABD-47A5-9BA9-621FE06F2857}" type="sibTrans" cxnId="{C2AA23ED-D497-4968-AE72-1870DAC0B4D4}">
      <dgm:prSet/>
      <dgm:spPr/>
      <dgm:t>
        <a:bodyPr/>
        <a:lstStyle/>
        <a:p>
          <a:endParaRPr lang="en-US"/>
        </a:p>
      </dgm:t>
    </dgm:pt>
    <dgm:pt modelId="{F5EF2A4D-2862-421B-BBEE-F97DBE390AB6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>
              <a:solidFill>
                <a:schemeClr val="tx2"/>
              </a:solidFill>
            </a:rPr>
            <a:t>HURCON 1</a:t>
          </a:r>
        </a:p>
        <a:p>
          <a:r>
            <a:rPr lang="en-US" b="1" dirty="0">
              <a:solidFill>
                <a:schemeClr val="tx2"/>
              </a:solidFill>
            </a:rPr>
            <a:t>(12hrs out)</a:t>
          </a:r>
        </a:p>
      </dgm:t>
    </dgm:pt>
    <dgm:pt modelId="{50D5D4CE-1014-4F40-B7E7-F55ADD798D23}" type="parTrans" cxnId="{99FE89A4-50DF-4E7F-8D69-15AE221AC5D4}">
      <dgm:prSet/>
      <dgm:spPr/>
      <dgm:t>
        <a:bodyPr/>
        <a:lstStyle/>
        <a:p>
          <a:endParaRPr lang="en-US"/>
        </a:p>
      </dgm:t>
    </dgm:pt>
    <dgm:pt modelId="{2A2D64C8-6264-4B3A-8294-A1EECCB6E78F}" type="sibTrans" cxnId="{99FE89A4-50DF-4E7F-8D69-15AE221AC5D4}">
      <dgm:prSet/>
      <dgm:spPr/>
      <dgm:t>
        <a:bodyPr/>
        <a:lstStyle/>
        <a:p>
          <a:endParaRPr lang="en-US"/>
        </a:p>
      </dgm:t>
    </dgm:pt>
    <dgm:pt modelId="{5288C390-9BAA-4EBA-8DE8-CE17A5AE5F9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2"/>
              </a:solidFill>
            </a:rPr>
            <a:t>RECOVERY</a:t>
          </a:r>
        </a:p>
      </dgm:t>
    </dgm:pt>
    <dgm:pt modelId="{266206FB-3CD9-43D5-AD7A-A06E975F2A7A}" type="parTrans" cxnId="{063D247E-DE6A-44C6-9796-C1EB8589BF07}">
      <dgm:prSet/>
      <dgm:spPr/>
      <dgm:t>
        <a:bodyPr/>
        <a:lstStyle/>
        <a:p>
          <a:endParaRPr lang="en-US"/>
        </a:p>
      </dgm:t>
    </dgm:pt>
    <dgm:pt modelId="{09B43F35-511D-48DF-AE12-AA781B1417B8}" type="sibTrans" cxnId="{063D247E-DE6A-44C6-9796-C1EB8589BF07}">
      <dgm:prSet/>
      <dgm:spPr/>
      <dgm:t>
        <a:bodyPr/>
        <a:lstStyle/>
        <a:p>
          <a:endParaRPr lang="en-US"/>
        </a:p>
      </dgm:t>
    </dgm:pt>
    <dgm:pt modelId="{80DC4E46-F189-44AB-878B-6507B4DFCC41}">
      <dgm:prSet/>
      <dgm:spPr/>
      <dgm:t>
        <a:bodyPr/>
        <a:lstStyle/>
        <a:p>
          <a:endParaRPr lang="en-US" dirty="0"/>
        </a:p>
      </dgm:t>
    </dgm:pt>
    <dgm:pt modelId="{8823BEAF-58FA-4575-BD1C-41D40476F1EB}" type="parTrans" cxnId="{316D1FB6-6DD5-45B9-8BF1-E2B6AA2AED56}">
      <dgm:prSet/>
      <dgm:spPr/>
      <dgm:t>
        <a:bodyPr/>
        <a:lstStyle/>
        <a:p>
          <a:endParaRPr lang="en-US"/>
        </a:p>
      </dgm:t>
    </dgm:pt>
    <dgm:pt modelId="{0863E001-AA70-4158-9155-B09A8B0AEAAB}" type="sibTrans" cxnId="{316D1FB6-6DD5-45B9-8BF1-E2B6AA2AED56}">
      <dgm:prSet/>
      <dgm:spPr/>
      <dgm:t>
        <a:bodyPr/>
        <a:lstStyle/>
        <a:p>
          <a:endParaRPr lang="en-US"/>
        </a:p>
      </dgm:t>
    </dgm:pt>
    <dgm:pt modelId="{B2E3354A-2195-418B-B5C3-6C5D62405418}" type="pres">
      <dgm:prSet presAssocID="{98BAFF27-862D-47AF-B024-137321B18390}" presName="linear" presStyleCnt="0">
        <dgm:presLayoutVars>
          <dgm:dir/>
          <dgm:animLvl val="lvl"/>
          <dgm:resizeHandles val="exact"/>
        </dgm:presLayoutVars>
      </dgm:prSet>
      <dgm:spPr/>
    </dgm:pt>
    <dgm:pt modelId="{64E99F52-5561-4EDB-A605-02C88DF21843}" type="pres">
      <dgm:prSet presAssocID="{5C5DA067-19FC-4792-8A25-3C44D3B54A8D}" presName="parentLin" presStyleCnt="0"/>
      <dgm:spPr/>
    </dgm:pt>
    <dgm:pt modelId="{0FD28F59-06AA-499F-9FC3-77130D547D4F}" type="pres">
      <dgm:prSet presAssocID="{5C5DA067-19FC-4792-8A25-3C44D3B54A8D}" presName="parentLeftMargin" presStyleLbl="node1" presStyleIdx="0" presStyleCnt="6"/>
      <dgm:spPr/>
    </dgm:pt>
    <dgm:pt modelId="{E1EC39D7-F808-43A6-BC4C-5F1669E1055F}" type="pres">
      <dgm:prSet presAssocID="{5C5DA067-19FC-4792-8A25-3C44D3B54A8D}" presName="parentText" presStyleLbl="node1" presStyleIdx="0" presStyleCnt="6" custScaleX="31164" custScaleY="74034" custLinFactX="-19" custLinFactNeighborX="-100000" custLinFactNeighborY="24240">
        <dgm:presLayoutVars>
          <dgm:chMax val="0"/>
          <dgm:bulletEnabled val="1"/>
        </dgm:presLayoutVars>
      </dgm:prSet>
      <dgm:spPr/>
    </dgm:pt>
    <dgm:pt modelId="{68EF247F-A6F6-479E-AE66-43D8CC2B2A4A}" type="pres">
      <dgm:prSet presAssocID="{5C5DA067-19FC-4792-8A25-3C44D3B54A8D}" presName="negativeSpace" presStyleCnt="0"/>
      <dgm:spPr/>
    </dgm:pt>
    <dgm:pt modelId="{D47827B5-1E77-4149-94F3-E97D7CDEE57C}" type="pres">
      <dgm:prSet presAssocID="{5C5DA067-19FC-4792-8A25-3C44D3B54A8D}" presName="childText" presStyleLbl="conFgAcc1" presStyleIdx="0" presStyleCnt="6">
        <dgm:presLayoutVars>
          <dgm:bulletEnabled val="1"/>
        </dgm:presLayoutVars>
      </dgm:prSet>
      <dgm:spPr/>
    </dgm:pt>
    <dgm:pt modelId="{DA3EFB0B-4471-43EF-B8FB-2D603565138A}" type="pres">
      <dgm:prSet presAssocID="{ED137E45-0D5E-4D7E-B02C-9F7D259E3EBD}" presName="spaceBetweenRectangles" presStyleCnt="0"/>
      <dgm:spPr/>
    </dgm:pt>
    <dgm:pt modelId="{244A05C5-8CFD-430C-A0A0-F4FC84658510}" type="pres">
      <dgm:prSet presAssocID="{70B8C702-643D-4AD3-BED8-5C19F57E8934}" presName="parentLin" presStyleCnt="0"/>
      <dgm:spPr/>
    </dgm:pt>
    <dgm:pt modelId="{CA11236B-D90B-4C7A-951B-0314D90DE12C}" type="pres">
      <dgm:prSet presAssocID="{70B8C702-643D-4AD3-BED8-5C19F57E8934}" presName="parentLeftMargin" presStyleLbl="node1" presStyleIdx="0" presStyleCnt="6"/>
      <dgm:spPr/>
    </dgm:pt>
    <dgm:pt modelId="{792D5687-7CD6-414E-BA76-B7C4A534BB19}" type="pres">
      <dgm:prSet presAssocID="{70B8C702-643D-4AD3-BED8-5C19F57E8934}" presName="parentText" presStyleLbl="node1" presStyleIdx="1" presStyleCnt="6" custScaleX="30592" custScaleY="64886" custLinFactNeighborX="-96269" custLinFactNeighborY="25236">
        <dgm:presLayoutVars>
          <dgm:chMax val="0"/>
          <dgm:bulletEnabled val="1"/>
        </dgm:presLayoutVars>
      </dgm:prSet>
      <dgm:spPr/>
    </dgm:pt>
    <dgm:pt modelId="{23D6D3F5-398C-4AB4-82CC-775D4ECD71F9}" type="pres">
      <dgm:prSet presAssocID="{70B8C702-643D-4AD3-BED8-5C19F57E8934}" presName="negativeSpace" presStyleCnt="0"/>
      <dgm:spPr/>
    </dgm:pt>
    <dgm:pt modelId="{D7E8A4B5-DB51-40FB-8446-FED0AE37F774}" type="pres">
      <dgm:prSet presAssocID="{70B8C702-643D-4AD3-BED8-5C19F57E8934}" presName="childText" presStyleLbl="conFgAcc1" presStyleIdx="1" presStyleCnt="6">
        <dgm:presLayoutVars>
          <dgm:bulletEnabled val="1"/>
        </dgm:presLayoutVars>
      </dgm:prSet>
      <dgm:spPr/>
    </dgm:pt>
    <dgm:pt modelId="{84915EC1-92A7-4070-9643-C6029B377928}" type="pres">
      <dgm:prSet presAssocID="{3CD0CBF1-42AD-429D-80C6-4EDBAAD68B22}" presName="spaceBetweenRectangles" presStyleCnt="0"/>
      <dgm:spPr/>
    </dgm:pt>
    <dgm:pt modelId="{519DA6DE-99EA-4696-9266-B9B3ADA11AA3}" type="pres">
      <dgm:prSet presAssocID="{8395E272-1FA1-4AC7-B3DC-2834DD8D00A0}" presName="parentLin" presStyleCnt="0"/>
      <dgm:spPr/>
    </dgm:pt>
    <dgm:pt modelId="{38B47D6E-90C0-4F0E-A51F-3C3B32B6F2E8}" type="pres">
      <dgm:prSet presAssocID="{8395E272-1FA1-4AC7-B3DC-2834DD8D00A0}" presName="parentLeftMargin" presStyleLbl="node1" presStyleIdx="1" presStyleCnt="6"/>
      <dgm:spPr/>
    </dgm:pt>
    <dgm:pt modelId="{2257F34B-78D3-4EB0-9823-0D9B88B571D7}" type="pres">
      <dgm:prSet presAssocID="{8395E272-1FA1-4AC7-B3DC-2834DD8D00A0}" presName="parentText" presStyleLbl="node1" presStyleIdx="2" presStyleCnt="6" custScaleX="30538" custScaleY="71004" custLinFactNeighborX="-95891" custLinFactNeighborY="28928">
        <dgm:presLayoutVars>
          <dgm:chMax val="0"/>
          <dgm:bulletEnabled val="1"/>
        </dgm:presLayoutVars>
      </dgm:prSet>
      <dgm:spPr/>
    </dgm:pt>
    <dgm:pt modelId="{9FDCC35A-D086-4309-86AA-A40F8B05CD8D}" type="pres">
      <dgm:prSet presAssocID="{8395E272-1FA1-4AC7-B3DC-2834DD8D00A0}" presName="negativeSpace" presStyleCnt="0"/>
      <dgm:spPr/>
    </dgm:pt>
    <dgm:pt modelId="{F3D869A9-6E51-47BC-B988-47779FA31F63}" type="pres">
      <dgm:prSet presAssocID="{8395E272-1FA1-4AC7-B3DC-2834DD8D00A0}" presName="childText" presStyleLbl="conFgAcc1" presStyleIdx="2" presStyleCnt="6" custLinFactNeighborX="-296">
        <dgm:presLayoutVars>
          <dgm:bulletEnabled val="1"/>
        </dgm:presLayoutVars>
      </dgm:prSet>
      <dgm:spPr/>
    </dgm:pt>
    <dgm:pt modelId="{3CB68F60-3DCE-4139-A99E-A49B9DCB40D0}" type="pres">
      <dgm:prSet presAssocID="{CB8C57DE-079A-4F90-892C-6FC5FCED195C}" presName="spaceBetweenRectangles" presStyleCnt="0"/>
      <dgm:spPr/>
    </dgm:pt>
    <dgm:pt modelId="{6A40DA3B-22CF-4A68-A51E-E6A57F36780B}" type="pres">
      <dgm:prSet presAssocID="{30978D4E-ADB6-4BC1-A58D-AF6B1B511770}" presName="parentLin" presStyleCnt="0"/>
      <dgm:spPr/>
    </dgm:pt>
    <dgm:pt modelId="{2DE469EB-1E4D-4161-AE92-9EE2C8540726}" type="pres">
      <dgm:prSet presAssocID="{30978D4E-ADB6-4BC1-A58D-AF6B1B511770}" presName="parentLeftMargin" presStyleLbl="node1" presStyleIdx="2" presStyleCnt="6"/>
      <dgm:spPr/>
    </dgm:pt>
    <dgm:pt modelId="{91B0956A-2D86-4EED-B27E-9EF2A2736940}" type="pres">
      <dgm:prSet presAssocID="{30978D4E-ADB6-4BC1-A58D-AF6B1B511770}" presName="parentText" presStyleLbl="node1" presStyleIdx="3" presStyleCnt="6" custScaleX="30057" custScaleY="73227" custLinFactNeighborX="-92523" custLinFactNeighborY="25312">
        <dgm:presLayoutVars>
          <dgm:chMax val="0"/>
          <dgm:bulletEnabled val="1"/>
        </dgm:presLayoutVars>
      </dgm:prSet>
      <dgm:spPr/>
    </dgm:pt>
    <dgm:pt modelId="{1D027B86-B016-46D4-BF79-232AE4B42B13}" type="pres">
      <dgm:prSet presAssocID="{30978D4E-ADB6-4BC1-A58D-AF6B1B511770}" presName="negativeSpace" presStyleCnt="0"/>
      <dgm:spPr/>
    </dgm:pt>
    <dgm:pt modelId="{07A8A5B3-E974-4582-8310-AA34BDDFE587}" type="pres">
      <dgm:prSet presAssocID="{30978D4E-ADB6-4BC1-A58D-AF6B1B511770}" presName="childText" presStyleLbl="conFgAcc1" presStyleIdx="3" presStyleCnt="6">
        <dgm:presLayoutVars>
          <dgm:bulletEnabled val="1"/>
        </dgm:presLayoutVars>
      </dgm:prSet>
      <dgm:spPr/>
    </dgm:pt>
    <dgm:pt modelId="{341B72BD-B3E5-429F-8548-9CB883E915CF}" type="pres">
      <dgm:prSet presAssocID="{FB70FADB-3ABD-47A5-9BA9-621FE06F2857}" presName="spaceBetweenRectangles" presStyleCnt="0"/>
      <dgm:spPr/>
    </dgm:pt>
    <dgm:pt modelId="{58A83ACB-E576-4584-823E-46512A6EE4C4}" type="pres">
      <dgm:prSet presAssocID="{F5EF2A4D-2862-421B-BBEE-F97DBE390AB6}" presName="parentLin" presStyleCnt="0"/>
      <dgm:spPr/>
    </dgm:pt>
    <dgm:pt modelId="{6CEADB4E-734E-4D5E-8C47-0F1868E753ED}" type="pres">
      <dgm:prSet presAssocID="{F5EF2A4D-2862-421B-BBEE-F97DBE390AB6}" presName="parentLeftMargin" presStyleLbl="node1" presStyleIdx="3" presStyleCnt="6"/>
      <dgm:spPr/>
    </dgm:pt>
    <dgm:pt modelId="{AD29908A-7767-4FCC-8900-B800A693A830}" type="pres">
      <dgm:prSet presAssocID="{F5EF2A4D-2862-421B-BBEE-F97DBE390AB6}" presName="parentText" presStyleLbl="node1" presStyleIdx="4" presStyleCnt="6" custScaleX="29280" custScaleY="75522" custLinFactNeighborX="-87085" custLinFactNeighborY="28702">
        <dgm:presLayoutVars>
          <dgm:chMax val="0"/>
          <dgm:bulletEnabled val="1"/>
        </dgm:presLayoutVars>
      </dgm:prSet>
      <dgm:spPr/>
    </dgm:pt>
    <dgm:pt modelId="{E39EF399-D3FC-4992-87C6-15B474F01050}" type="pres">
      <dgm:prSet presAssocID="{F5EF2A4D-2862-421B-BBEE-F97DBE390AB6}" presName="negativeSpace" presStyleCnt="0"/>
      <dgm:spPr/>
    </dgm:pt>
    <dgm:pt modelId="{87B84545-D5D1-4FB0-9CFC-BB12AFCDD145}" type="pres">
      <dgm:prSet presAssocID="{F5EF2A4D-2862-421B-BBEE-F97DBE390AB6}" presName="childText" presStyleLbl="conFgAcc1" presStyleIdx="4" presStyleCnt="6">
        <dgm:presLayoutVars>
          <dgm:bulletEnabled val="1"/>
        </dgm:presLayoutVars>
      </dgm:prSet>
      <dgm:spPr/>
    </dgm:pt>
    <dgm:pt modelId="{12971D76-E451-478C-9D39-48691495A2B8}" type="pres">
      <dgm:prSet presAssocID="{2A2D64C8-6264-4B3A-8294-A1EECCB6E78F}" presName="spaceBetweenRectangles" presStyleCnt="0"/>
      <dgm:spPr/>
    </dgm:pt>
    <dgm:pt modelId="{89352432-B043-4AFF-81DA-B5920CEC5182}" type="pres">
      <dgm:prSet presAssocID="{5288C390-9BAA-4EBA-8DE8-CE17A5AE5F9D}" presName="parentLin" presStyleCnt="0"/>
      <dgm:spPr/>
    </dgm:pt>
    <dgm:pt modelId="{0A7EADBA-7213-47C1-BF06-760FCEE013F8}" type="pres">
      <dgm:prSet presAssocID="{5288C390-9BAA-4EBA-8DE8-CE17A5AE5F9D}" presName="parentLeftMargin" presStyleLbl="node1" presStyleIdx="4" presStyleCnt="6"/>
      <dgm:spPr/>
    </dgm:pt>
    <dgm:pt modelId="{3168E7DF-CF37-4E94-B545-7DCDB43043FA}" type="pres">
      <dgm:prSet presAssocID="{5288C390-9BAA-4EBA-8DE8-CE17A5AE5F9D}" presName="parentText" presStyleLbl="node1" presStyleIdx="5" presStyleCnt="6" custScaleX="30227" custScaleY="65653" custLinFactNeighborX="-93713" custLinFactNeighborY="25496">
        <dgm:presLayoutVars>
          <dgm:chMax val="0"/>
          <dgm:bulletEnabled val="1"/>
        </dgm:presLayoutVars>
      </dgm:prSet>
      <dgm:spPr/>
    </dgm:pt>
    <dgm:pt modelId="{81C3CE9A-A3CC-46BD-973F-58E02B3E7F96}" type="pres">
      <dgm:prSet presAssocID="{5288C390-9BAA-4EBA-8DE8-CE17A5AE5F9D}" presName="negativeSpace" presStyleCnt="0"/>
      <dgm:spPr/>
    </dgm:pt>
    <dgm:pt modelId="{0494FDB7-B369-4C46-9661-9C9DAAE87210}" type="pres">
      <dgm:prSet presAssocID="{5288C390-9BAA-4EBA-8DE8-CE17A5AE5F9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7C00C10F-A1E2-49DC-ACA2-F9932646795E}" type="presOf" srcId="{8395E272-1FA1-4AC7-B3DC-2834DD8D00A0}" destId="{2257F34B-78D3-4EB0-9823-0D9B88B571D7}" srcOrd="1" destOrd="0" presId="urn:microsoft.com/office/officeart/2005/8/layout/list1"/>
    <dgm:cxn modelId="{46410315-A6DE-4459-A5D8-BED4CED458E4}" type="presOf" srcId="{98BAFF27-862D-47AF-B024-137321B18390}" destId="{B2E3354A-2195-418B-B5C3-6C5D62405418}" srcOrd="0" destOrd="0" presId="urn:microsoft.com/office/officeart/2005/8/layout/list1"/>
    <dgm:cxn modelId="{E419C65D-9A9D-4469-96EB-657A39CDED40}" type="presOf" srcId="{F5EF2A4D-2862-421B-BBEE-F97DBE390AB6}" destId="{AD29908A-7767-4FCC-8900-B800A693A830}" srcOrd="1" destOrd="0" presId="urn:microsoft.com/office/officeart/2005/8/layout/list1"/>
    <dgm:cxn modelId="{4BA43F41-37CF-48A6-86C6-529B9DE72DE1}" type="presOf" srcId="{5C5DA067-19FC-4792-8A25-3C44D3B54A8D}" destId="{E1EC39D7-F808-43A6-BC4C-5F1669E1055F}" srcOrd="1" destOrd="0" presId="urn:microsoft.com/office/officeart/2005/8/layout/list1"/>
    <dgm:cxn modelId="{07294962-4E4C-45F5-8260-528693ADD303}" type="presOf" srcId="{70B8C702-643D-4AD3-BED8-5C19F57E8934}" destId="{CA11236B-D90B-4C7A-951B-0314D90DE12C}" srcOrd="0" destOrd="0" presId="urn:microsoft.com/office/officeart/2005/8/layout/list1"/>
    <dgm:cxn modelId="{C1C2CF69-9BBC-45C4-9734-C480E1659A7A}" srcId="{98BAFF27-862D-47AF-B024-137321B18390}" destId="{70B8C702-643D-4AD3-BED8-5C19F57E8934}" srcOrd="1" destOrd="0" parTransId="{2DF10C32-2693-4DF5-8DDB-A4B1E949FB31}" sibTransId="{3CD0CBF1-42AD-429D-80C6-4EDBAAD68B22}"/>
    <dgm:cxn modelId="{6EAC3B6F-36F8-4933-A912-D378D341567A}" type="presOf" srcId="{F5EF2A4D-2862-421B-BBEE-F97DBE390AB6}" destId="{6CEADB4E-734E-4D5E-8C47-0F1868E753ED}" srcOrd="0" destOrd="0" presId="urn:microsoft.com/office/officeart/2005/8/layout/list1"/>
    <dgm:cxn modelId="{063D247E-DE6A-44C6-9796-C1EB8589BF07}" srcId="{98BAFF27-862D-47AF-B024-137321B18390}" destId="{5288C390-9BAA-4EBA-8DE8-CE17A5AE5F9D}" srcOrd="5" destOrd="0" parTransId="{266206FB-3CD9-43D5-AD7A-A06E975F2A7A}" sibTransId="{09B43F35-511D-48DF-AE12-AA781B1417B8}"/>
    <dgm:cxn modelId="{5FF3CE8A-2002-4DEB-B26B-60B07CED7EF8}" srcId="{98BAFF27-862D-47AF-B024-137321B18390}" destId="{8395E272-1FA1-4AC7-B3DC-2834DD8D00A0}" srcOrd="2" destOrd="0" parTransId="{22DBC218-B6A5-4269-9C50-75DC247F192D}" sibTransId="{CB8C57DE-079A-4F90-892C-6FC5FCED195C}"/>
    <dgm:cxn modelId="{8356959E-35F9-4E92-A90C-4FFE83BE6305}" type="presOf" srcId="{5288C390-9BAA-4EBA-8DE8-CE17A5AE5F9D}" destId="{3168E7DF-CF37-4E94-B545-7DCDB43043FA}" srcOrd="1" destOrd="0" presId="urn:microsoft.com/office/officeart/2005/8/layout/list1"/>
    <dgm:cxn modelId="{99FE89A4-50DF-4E7F-8D69-15AE221AC5D4}" srcId="{98BAFF27-862D-47AF-B024-137321B18390}" destId="{F5EF2A4D-2862-421B-BBEE-F97DBE390AB6}" srcOrd="4" destOrd="0" parTransId="{50D5D4CE-1014-4F40-B7E7-F55ADD798D23}" sibTransId="{2A2D64C8-6264-4B3A-8294-A1EECCB6E78F}"/>
    <dgm:cxn modelId="{4D3108A8-E946-4B2C-A7C7-B5E47876DE08}" type="presOf" srcId="{30978D4E-ADB6-4BC1-A58D-AF6B1B511770}" destId="{91B0956A-2D86-4EED-B27E-9EF2A2736940}" srcOrd="1" destOrd="0" presId="urn:microsoft.com/office/officeart/2005/8/layout/list1"/>
    <dgm:cxn modelId="{316D1FB6-6DD5-45B9-8BF1-E2B6AA2AED56}" srcId="{5C5DA067-19FC-4792-8A25-3C44D3B54A8D}" destId="{80DC4E46-F189-44AB-878B-6507B4DFCC41}" srcOrd="0" destOrd="0" parTransId="{8823BEAF-58FA-4575-BD1C-41D40476F1EB}" sibTransId="{0863E001-AA70-4158-9155-B09A8B0AEAAB}"/>
    <dgm:cxn modelId="{390195B8-C438-47D0-9472-F006D3C0CE1D}" type="presOf" srcId="{80DC4E46-F189-44AB-878B-6507B4DFCC41}" destId="{D47827B5-1E77-4149-94F3-E97D7CDEE57C}" srcOrd="0" destOrd="0" presId="urn:microsoft.com/office/officeart/2005/8/layout/list1"/>
    <dgm:cxn modelId="{94EE48BD-A255-4655-B39A-61827A834067}" srcId="{98BAFF27-862D-47AF-B024-137321B18390}" destId="{5C5DA067-19FC-4792-8A25-3C44D3B54A8D}" srcOrd="0" destOrd="0" parTransId="{71627838-EA4F-4956-A2D5-FC9C9C90A39C}" sibTransId="{ED137E45-0D5E-4D7E-B02C-9F7D259E3EBD}"/>
    <dgm:cxn modelId="{8F028BCA-182A-48BA-ACD5-F0B61F22D87D}" type="presOf" srcId="{30978D4E-ADB6-4BC1-A58D-AF6B1B511770}" destId="{2DE469EB-1E4D-4161-AE92-9EE2C8540726}" srcOrd="0" destOrd="0" presId="urn:microsoft.com/office/officeart/2005/8/layout/list1"/>
    <dgm:cxn modelId="{A643DBD3-E0B8-4E40-A096-B5040A11740A}" type="presOf" srcId="{5C5DA067-19FC-4792-8A25-3C44D3B54A8D}" destId="{0FD28F59-06AA-499F-9FC3-77130D547D4F}" srcOrd="0" destOrd="0" presId="urn:microsoft.com/office/officeart/2005/8/layout/list1"/>
    <dgm:cxn modelId="{876DDBD5-BB08-4D98-B349-A151FE8C1E6B}" type="presOf" srcId="{5288C390-9BAA-4EBA-8DE8-CE17A5AE5F9D}" destId="{0A7EADBA-7213-47C1-BF06-760FCEE013F8}" srcOrd="0" destOrd="0" presId="urn:microsoft.com/office/officeart/2005/8/layout/list1"/>
    <dgm:cxn modelId="{9670FFD9-0107-4521-8C53-F9969FE10590}" type="presOf" srcId="{70B8C702-643D-4AD3-BED8-5C19F57E8934}" destId="{792D5687-7CD6-414E-BA76-B7C4A534BB19}" srcOrd="1" destOrd="0" presId="urn:microsoft.com/office/officeart/2005/8/layout/list1"/>
    <dgm:cxn modelId="{C2AA23ED-D497-4968-AE72-1870DAC0B4D4}" srcId="{98BAFF27-862D-47AF-B024-137321B18390}" destId="{30978D4E-ADB6-4BC1-A58D-AF6B1B511770}" srcOrd="3" destOrd="0" parTransId="{1001601A-D57B-46CD-BB33-5CF2481D3D50}" sibTransId="{FB70FADB-3ABD-47A5-9BA9-621FE06F2857}"/>
    <dgm:cxn modelId="{4D8622FA-03BC-4624-A1FA-10C0C00151B9}" type="presOf" srcId="{8395E272-1FA1-4AC7-B3DC-2834DD8D00A0}" destId="{38B47D6E-90C0-4F0E-A51F-3C3B32B6F2E8}" srcOrd="0" destOrd="0" presId="urn:microsoft.com/office/officeart/2005/8/layout/list1"/>
    <dgm:cxn modelId="{9DF7E8B4-847E-4A45-9CCD-3EB4ACFB3A05}" type="presParOf" srcId="{B2E3354A-2195-418B-B5C3-6C5D62405418}" destId="{64E99F52-5561-4EDB-A605-02C88DF21843}" srcOrd="0" destOrd="0" presId="urn:microsoft.com/office/officeart/2005/8/layout/list1"/>
    <dgm:cxn modelId="{E8BBB97A-8823-465E-9F38-7671B3AC2620}" type="presParOf" srcId="{64E99F52-5561-4EDB-A605-02C88DF21843}" destId="{0FD28F59-06AA-499F-9FC3-77130D547D4F}" srcOrd="0" destOrd="0" presId="urn:microsoft.com/office/officeart/2005/8/layout/list1"/>
    <dgm:cxn modelId="{A35F93ED-35B4-4D4A-BE2F-A874464F37EF}" type="presParOf" srcId="{64E99F52-5561-4EDB-A605-02C88DF21843}" destId="{E1EC39D7-F808-43A6-BC4C-5F1669E1055F}" srcOrd="1" destOrd="0" presId="urn:microsoft.com/office/officeart/2005/8/layout/list1"/>
    <dgm:cxn modelId="{38A6D963-9CD4-4118-88C8-60F7A6984D69}" type="presParOf" srcId="{B2E3354A-2195-418B-B5C3-6C5D62405418}" destId="{68EF247F-A6F6-479E-AE66-43D8CC2B2A4A}" srcOrd="1" destOrd="0" presId="urn:microsoft.com/office/officeart/2005/8/layout/list1"/>
    <dgm:cxn modelId="{0470534B-695E-484B-83E2-DC0392FE8175}" type="presParOf" srcId="{B2E3354A-2195-418B-B5C3-6C5D62405418}" destId="{D47827B5-1E77-4149-94F3-E97D7CDEE57C}" srcOrd="2" destOrd="0" presId="urn:microsoft.com/office/officeart/2005/8/layout/list1"/>
    <dgm:cxn modelId="{3830D6F9-779B-4A23-BA9C-24835F21F3AF}" type="presParOf" srcId="{B2E3354A-2195-418B-B5C3-6C5D62405418}" destId="{DA3EFB0B-4471-43EF-B8FB-2D603565138A}" srcOrd="3" destOrd="0" presId="urn:microsoft.com/office/officeart/2005/8/layout/list1"/>
    <dgm:cxn modelId="{0D9AE632-1749-44DF-BAE3-95C6A088B2A4}" type="presParOf" srcId="{B2E3354A-2195-418B-B5C3-6C5D62405418}" destId="{244A05C5-8CFD-430C-A0A0-F4FC84658510}" srcOrd="4" destOrd="0" presId="urn:microsoft.com/office/officeart/2005/8/layout/list1"/>
    <dgm:cxn modelId="{4C6EE4FE-53AC-47E6-B3BE-8A39EFDCFE9C}" type="presParOf" srcId="{244A05C5-8CFD-430C-A0A0-F4FC84658510}" destId="{CA11236B-D90B-4C7A-951B-0314D90DE12C}" srcOrd="0" destOrd="0" presId="urn:microsoft.com/office/officeart/2005/8/layout/list1"/>
    <dgm:cxn modelId="{58D93407-C7DE-4196-9179-1230D66A7907}" type="presParOf" srcId="{244A05C5-8CFD-430C-A0A0-F4FC84658510}" destId="{792D5687-7CD6-414E-BA76-B7C4A534BB19}" srcOrd="1" destOrd="0" presId="urn:microsoft.com/office/officeart/2005/8/layout/list1"/>
    <dgm:cxn modelId="{749F8294-64B3-4CDD-8985-8B29E962E03A}" type="presParOf" srcId="{B2E3354A-2195-418B-B5C3-6C5D62405418}" destId="{23D6D3F5-398C-4AB4-82CC-775D4ECD71F9}" srcOrd="5" destOrd="0" presId="urn:microsoft.com/office/officeart/2005/8/layout/list1"/>
    <dgm:cxn modelId="{7F411963-79AF-49FC-87C1-C08B52ECBBED}" type="presParOf" srcId="{B2E3354A-2195-418B-B5C3-6C5D62405418}" destId="{D7E8A4B5-DB51-40FB-8446-FED0AE37F774}" srcOrd="6" destOrd="0" presId="urn:microsoft.com/office/officeart/2005/8/layout/list1"/>
    <dgm:cxn modelId="{9413D356-BC5C-4D6D-9BB5-C65E839950BB}" type="presParOf" srcId="{B2E3354A-2195-418B-B5C3-6C5D62405418}" destId="{84915EC1-92A7-4070-9643-C6029B377928}" srcOrd="7" destOrd="0" presId="urn:microsoft.com/office/officeart/2005/8/layout/list1"/>
    <dgm:cxn modelId="{A629E1FD-5B31-416D-B0AC-55C9EA07D808}" type="presParOf" srcId="{B2E3354A-2195-418B-B5C3-6C5D62405418}" destId="{519DA6DE-99EA-4696-9266-B9B3ADA11AA3}" srcOrd="8" destOrd="0" presId="urn:microsoft.com/office/officeart/2005/8/layout/list1"/>
    <dgm:cxn modelId="{2432959D-293F-439E-B052-A7045DD71AA0}" type="presParOf" srcId="{519DA6DE-99EA-4696-9266-B9B3ADA11AA3}" destId="{38B47D6E-90C0-4F0E-A51F-3C3B32B6F2E8}" srcOrd="0" destOrd="0" presId="urn:microsoft.com/office/officeart/2005/8/layout/list1"/>
    <dgm:cxn modelId="{80A2C315-6284-48E7-A7B7-4505D48104E9}" type="presParOf" srcId="{519DA6DE-99EA-4696-9266-B9B3ADA11AA3}" destId="{2257F34B-78D3-4EB0-9823-0D9B88B571D7}" srcOrd="1" destOrd="0" presId="urn:microsoft.com/office/officeart/2005/8/layout/list1"/>
    <dgm:cxn modelId="{CA6DB725-2A08-4256-AE7E-7680D7DE87D7}" type="presParOf" srcId="{B2E3354A-2195-418B-B5C3-6C5D62405418}" destId="{9FDCC35A-D086-4309-86AA-A40F8B05CD8D}" srcOrd="9" destOrd="0" presId="urn:microsoft.com/office/officeart/2005/8/layout/list1"/>
    <dgm:cxn modelId="{A33AEBC9-3393-4306-9EAF-281C4131903B}" type="presParOf" srcId="{B2E3354A-2195-418B-B5C3-6C5D62405418}" destId="{F3D869A9-6E51-47BC-B988-47779FA31F63}" srcOrd="10" destOrd="0" presId="urn:microsoft.com/office/officeart/2005/8/layout/list1"/>
    <dgm:cxn modelId="{DF11C072-E935-4185-A723-3BA3C239C0B3}" type="presParOf" srcId="{B2E3354A-2195-418B-B5C3-6C5D62405418}" destId="{3CB68F60-3DCE-4139-A99E-A49B9DCB40D0}" srcOrd="11" destOrd="0" presId="urn:microsoft.com/office/officeart/2005/8/layout/list1"/>
    <dgm:cxn modelId="{73F24CC6-BA20-4958-9624-4B3A057FC80F}" type="presParOf" srcId="{B2E3354A-2195-418B-B5C3-6C5D62405418}" destId="{6A40DA3B-22CF-4A68-A51E-E6A57F36780B}" srcOrd="12" destOrd="0" presId="urn:microsoft.com/office/officeart/2005/8/layout/list1"/>
    <dgm:cxn modelId="{E854FC71-96B6-441F-8883-95E4338D62CE}" type="presParOf" srcId="{6A40DA3B-22CF-4A68-A51E-E6A57F36780B}" destId="{2DE469EB-1E4D-4161-AE92-9EE2C8540726}" srcOrd="0" destOrd="0" presId="urn:microsoft.com/office/officeart/2005/8/layout/list1"/>
    <dgm:cxn modelId="{F365D6F0-91CC-488A-B492-A74B03E54FBB}" type="presParOf" srcId="{6A40DA3B-22CF-4A68-A51E-E6A57F36780B}" destId="{91B0956A-2D86-4EED-B27E-9EF2A2736940}" srcOrd="1" destOrd="0" presId="urn:microsoft.com/office/officeart/2005/8/layout/list1"/>
    <dgm:cxn modelId="{1AAE0656-B10D-4AB3-9887-346BA0A02E6F}" type="presParOf" srcId="{B2E3354A-2195-418B-B5C3-6C5D62405418}" destId="{1D027B86-B016-46D4-BF79-232AE4B42B13}" srcOrd="13" destOrd="0" presId="urn:microsoft.com/office/officeart/2005/8/layout/list1"/>
    <dgm:cxn modelId="{3D11C304-6CA0-47AF-805E-1D0635FD3E21}" type="presParOf" srcId="{B2E3354A-2195-418B-B5C3-6C5D62405418}" destId="{07A8A5B3-E974-4582-8310-AA34BDDFE587}" srcOrd="14" destOrd="0" presId="urn:microsoft.com/office/officeart/2005/8/layout/list1"/>
    <dgm:cxn modelId="{15B539DB-E467-4D87-AED2-E4500A4BE02B}" type="presParOf" srcId="{B2E3354A-2195-418B-B5C3-6C5D62405418}" destId="{341B72BD-B3E5-429F-8548-9CB883E915CF}" srcOrd="15" destOrd="0" presId="urn:microsoft.com/office/officeart/2005/8/layout/list1"/>
    <dgm:cxn modelId="{D0A65991-6958-430C-8044-1F15007A7CE0}" type="presParOf" srcId="{B2E3354A-2195-418B-B5C3-6C5D62405418}" destId="{58A83ACB-E576-4584-823E-46512A6EE4C4}" srcOrd="16" destOrd="0" presId="urn:microsoft.com/office/officeart/2005/8/layout/list1"/>
    <dgm:cxn modelId="{BC72EB3B-850A-4379-B6D1-C12B170E6834}" type="presParOf" srcId="{58A83ACB-E576-4584-823E-46512A6EE4C4}" destId="{6CEADB4E-734E-4D5E-8C47-0F1868E753ED}" srcOrd="0" destOrd="0" presId="urn:microsoft.com/office/officeart/2005/8/layout/list1"/>
    <dgm:cxn modelId="{F784C605-4861-4047-AC07-55767A06EB7E}" type="presParOf" srcId="{58A83ACB-E576-4584-823E-46512A6EE4C4}" destId="{AD29908A-7767-4FCC-8900-B800A693A830}" srcOrd="1" destOrd="0" presId="urn:microsoft.com/office/officeart/2005/8/layout/list1"/>
    <dgm:cxn modelId="{A7CC3ED7-DEC4-43F6-BF7C-E1F8A5B9D504}" type="presParOf" srcId="{B2E3354A-2195-418B-B5C3-6C5D62405418}" destId="{E39EF399-D3FC-4992-87C6-15B474F01050}" srcOrd="17" destOrd="0" presId="urn:microsoft.com/office/officeart/2005/8/layout/list1"/>
    <dgm:cxn modelId="{ECCDCC4B-B3B5-42F2-B61E-0E0E390399AA}" type="presParOf" srcId="{B2E3354A-2195-418B-B5C3-6C5D62405418}" destId="{87B84545-D5D1-4FB0-9CFC-BB12AFCDD145}" srcOrd="18" destOrd="0" presId="urn:microsoft.com/office/officeart/2005/8/layout/list1"/>
    <dgm:cxn modelId="{160B92F8-2068-4F2B-BEB0-E7410DA4186D}" type="presParOf" srcId="{B2E3354A-2195-418B-B5C3-6C5D62405418}" destId="{12971D76-E451-478C-9D39-48691495A2B8}" srcOrd="19" destOrd="0" presId="urn:microsoft.com/office/officeart/2005/8/layout/list1"/>
    <dgm:cxn modelId="{EA9A885C-F243-417E-92D5-F1BE021E7E9B}" type="presParOf" srcId="{B2E3354A-2195-418B-B5C3-6C5D62405418}" destId="{89352432-B043-4AFF-81DA-B5920CEC5182}" srcOrd="20" destOrd="0" presId="urn:microsoft.com/office/officeart/2005/8/layout/list1"/>
    <dgm:cxn modelId="{8DD13954-8A36-48E2-BC4C-2B7F94DAC1B9}" type="presParOf" srcId="{89352432-B043-4AFF-81DA-B5920CEC5182}" destId="{0A7EADBA-7213-47C1-BF06-760FCEE013F8}" srcOrd="0" destOrd="0" presId="urn:microsoft.com/office/officeart/2005/8/layout/list1"/>
    <dgm:cxn modelId="{78C83052-E726-48D1-8295-309C6FAF3A08}" type="presParOf" srcId="{89352432-B043-4AFF-81DA-B5920CEC5182}" destId="{3168E7DF-CF37-4E94-B545-7DCDB43043FA}" srcOrd="1" destOrd="0" presId="urn:microsoft.com/office/officeart/2005/8/layout/list1"/>
    <dgm:cxn modelId="{AB69CB96-414B-4C31-9D56-B12BA25D8FE5}" type="presParOf" srcId="{B2E3354A-2195-418B-B5C3-6C5D62405418}" destId="{81C3CE9A-A3CC-46BD-973F-58E02B3E7F96}" srcOrd="21" destOrd="0" presId="urn:microsoft.com/office/officeart/2005/8/layout/list1"/>
    <dgm:cxn modelId="{0EA8E49A-9AD3-488C-82D1-42B630D326D5}" type="presParOf" srcId="{B2E3354A-2195-418B-B5C3-6C5D62405418}" destId="{0494FDB7-B369-4C46-9661-9C9DAAE8721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827B5-1E77-4149-94F3-E97D7CDEE57C}">
      <dsp:nvSpPr>
        <dsp:cNvPr id="0" name=""/>
        <dsp:cNvSpPr/>
      </dsp:nvSpPr>
      <dsp:spPr>
        <a:xfrm>
          <a:off x="0" y="182077"/>
          <a:ext cx="11442700" cy="57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081" tIns="312420" rIns="88808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0" y="182077"/>
        <a:ext cx="11442700" cy="579600"/>
      </dsp:txXfrm>
    </dsp:sp>
    <dsp:sp modelId="{E1EC39D7-F808-43A6-BC4C-5F1669E1055F}">
      <dsp:nvSpPr>
        <dsp:cNvPr id="0" name=""/>
        <dsp:cNvSpPr/>
      </dsp:nvSpPr>
      <dsp:spPr>
        <a:xfrm>
          <a:off x="0" y="183476"/>
          <a:ext cx="2496202" cy="50266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55" tIns="0" rIns="30275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HURCON 5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(96hrs out)</a:t>
          </a:r>
        </a:p>
      </dsp:txBody>
      <dsp:txXfrm>
        <a:off x="24538" y="208014"/>
        <a:ext cx="2447126" cy="453585"/>
      </dsp:txXfrm>
    </dsp:sp>
    <dsp:sp modelId="{D7E8A4B5-DB51-40FB-8446-FED0AE37F774}">
      <dsp:nvSpPr>
        <dsp:cNvPr id="0" name=""/>
        <dsp:cNvSpPr/>
      </dsp:nvSpPr>
      <dsp:spPr>
        <a:xfrm>
          <a:off x="0" y="986947"/>
          <a:ext cx="11442700" cy="57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2D5687-7CD6-414E-BA76-B7C4A534BB19}">
      <dsp:nvSpPr>
        <dsp:cNvPr id="0" name=""/>
        <dsp:cNvSpPr/>
      </dsp:nvSpPr>
      <dsp:spPr>
        <a:xfrm>
          <a:off x="21346" y="1057220"/>
          <a:ext cx="2450385" cy="44054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55" tIns="0" rIns="30275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HURCON 4 (72hrs out)</a:t>
          </a:r>
        </a:p>
      </dsp:txBody>
      <dsp:txXfrm>
        <a:off x="42852" y="1078726"/>
        <a:ext cx="2407373" cy="397537"/>
      </dsp:txXfrm>
    </dsp:sp>
    <dsp:sp modelId="{F3D869A9-6E51-47BC-B988-47779FA31F63}">
      <dsp:nvSpPr>
        <dsp:cNvPr id="0" name=""/>
        <dsp:cNvSpPr/>
      </dsp:nvSpPr>
      <dsp:spPr>
        <a:xfrm>
          <a:off x="0" y="1833356"/>
          <a:ext cx="11442700" cy="57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57F34B-78D3-4EB0-9823-0D9B88B571D7}">
      <dsp:nvSpPr>
        <dsp:cNvPr id="0" name=""/>
        <dsp:cNvSpPr/>
      </dsp:nvSpPr>
      <dsp:spPr>
        <a:xfrm>
          <a:off x="23509" y="1887157"/>
          <a:ext cx="2446060" cy="482088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55" tIns="0" rIns="30275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HURCON 3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(48hrs out)</a:t>
          </a:r>
        </a:p>
      </dsp:txBody>
      <dsp:txXfrm>
        <a:off x="47043" y="1910691"/>
        <a:ext cx="2398992" cy="435020"/>
      </dsp:txXfrm>
    </dsp:sp>
    <dsp:sp modelId="{07A8A5B3-E974-4582-8310-AA34BDDFE587}">
      <dsp:nvSpPr>
        <dsp:cNvPr id="0" name=""/>
        <dsp:cNvSpPr/>
      </dsp:nvSpPr>
      <dsp:spPr>
        <a:xfrm>
          <a:off x="0" y="2694858"/>
          <a:ext cx="11442700" cy="57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B0956A-2D86-4EED-B27E-9EF2A2736940}">
      <dsp:nvSpPr>
        <dsp:cNvPr id="0" name=""/>
        <dsp:cNvSpPr/>
      </dsp:nvSpPr>
      <dsp:spPr>
        <a:xfrm>
          <a:off x="42778" y="2709014"/>
          <a:ext cx="2407532" cy="49718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55" tIns="0" rIns="30275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HURCON 2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(24hrs out)</a:t>
          </a:r>
        </a:p>
      </dsp:txBody>
      <dsp:txXfrm>
        <a:off x="67048" y="2733284"/>
        <a:ext cx="2358992" cy="448642"/>
      </dsp:txXfrm>
    </dsp:sp>
    <dsp:sp modelId="{87B84545-D5D1-4FB0-9CFC-BB12AFCDD145}">
      <dsp:nvSpPr>
        <dsp:cNvPr id="0" name=""/>
        <dsp:cNvSpPr/>
      </dsp:nvSpPr>
      <dsp:spPr>
        <a:xfrm>
          <a:off x="0" y="3571942"/>
          <a:ext cx="11442700" cy="57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9908A-7767-4FCC-8900-B800A693A830}">
      <dsp:nvSpPr>
        <dsp:cNvPr id="0" name=""/>
        <dsp:cNvSpPr/>
      </dsp:nvSpPr>
      <dsp:spPr>
        <a:xfrm>
          <a:off x="73891" y="3593533"/>
          <a:ext cx="2345295" cy="51276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55" tIns="0" rIns="30275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HURCON 1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(12hrs out)</a:t>
          </a:r>
        </a:p>
      </dsp:txBody>
      <dsp:txXfrm>
        <a:off x="98922" y="3618564"/>
        <a:ext cx="2295233" cy="462702"/>
      </dsp:txXfrm>
    </dsp:sp>
    <dsp:sp modelId="{0494FDB7-B369-4C46-9661-9C9DAAE87210}">
      <dsp:nvSpPr>
        <dsp:cNvPr id="0" name=""/>
        <dsp:cNvSpPr/>
      </dsp:nvSpPr>
      <dsp:spPr>
        <a:xfrm>
          <a:off x="0" y="4382020"/>
          <a:ext cx="11442700" cy="5796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68E7DF-CF37-4E94-B545-7DCDB43043FA}">
      <dsp:nvSpPr>
        <dsp:cNvPr id="0" name=""/>
        <dsp:cNvSpPr/>
      </dsp:nvSpPr>
      <dsp:spPr>
        <a:xfrm>
          <a:off x="35970" y="4448850"/>
          <a:ext cx="2421149" cy="445757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755" tIns="0" rIns="302755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RECOVERY</a:t>
          </a:r>
        </a:p>
      </dsp:txBody>
      <dsp:txXfrm>
        <a:off x="57730" y="4470610"/>
        <a:ext cx="2377629" cy="402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5D9EC-F152-441B-8C87-8520C6329910}" type="datetime1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A2764-0D3A-47E7-B0D3-D9E0F5AAF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999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69A3C9-8D65-48CA-834B-8BBF1D30B9F1}" type="datetime1">
              <a:rPr lang="en-US" smtClean="0"/>
              <a:t>5/6/2024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2E77FB-7574-4591-8572-BDEDECBFFD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89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C879-1A8A-4357-BB08-7D525DCA607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9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203201" y="1250931"/>
            <a:ext cx="11730566" cy="1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Line 6"/>
          <p:cNvSpPr>
            <a:spLocks noChangeShapeType="1"/>
          </p:cNvSpPr>
          <p:nvPr/>
        </p:nvSpPr>
        <p:spPr bwMode="auto">
          <a:xfrm flipV="1">
            <a:off x="203200" y="6292848"/>
            <a:ext cx="11730566" cy="77787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883543"/>
              </p:ext>
            </p:extLst>
          </p:nvPr>
        </p:nvGraphicFramePr>
        <p:xfrm>
          <a:off x="10718800" y="87313"/>
          <a:ext cx="1214966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742857" imgH="2553056" progId="">
                  <p:embed/>
                </p:oleObj>
              </mc:Choice>
              <mc:Fallback>
                <p:oleObj name="Photo Editor Photo" r:id="rId2" imgW="2742857" imgH="2553056" progId="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8800" y="87313"/>
                        <a:ext cx="1214966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 descr="AMC Symbo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76199"/>
            <a:ext cx="112082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ChangeArrowheads="1"/>
          </p:cNvSpPr>
          <p:nvPr userDrawn="1"/>
        </p:nvSpPr>
        <p:spPr bwMode="auto">
          <a:xfrm>
            <a:off x="508000" y="6400800"/>
            <a:ext cx="1117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i="1" dirty="0">
                <a:solidFill>
                  <a:srgbClr val="000066"/>
                </a:solidFill>
              </a:rPr>
              <a:t>CHARGE THE STORM…LET’S GO!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9315451" y="0"/>
            <a:ext cx="11208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UNCLASS//FOUO</a:t>
            </a:r>
          </a:p>
        </p:txBody>
      </p:sp>
    </p:spTree>
    <p:extLst>
      <p:ext uri="{BB962C8B-B14F-4D97-AF65-F5344CB8AC3E}">
        <p14:creationId xmlns:p14="http://schemas.microsoft.com/office/powerpoint/2010/main" val="3282250367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198969" y="1096962"/>
            <a:ext cx="11832164" cy="57149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98969" y="6450016"/>
            <a:ext cx="11832164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533220"/>
              </p:ext>
            </p:extLst>
          </p:nvPr>
        </p:nvGraphicFramePr>
        <p:xfrm>
          <a:off x="11005564" y="49213"/>
          <a:ext cx="1120820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2742857" imgH="2553056" progId="">
                  <p:embed/>
                </p:oleObj>
              </mc:Choice>
              <mc:Fallback>
                <p:oleObj name="Photo Editor Photo" r:id="rId2" imgW="2742857" imgH="2553056" progId="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5564" y="49213"/>
                        <a:ext cx="1120820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0" descr="AMC Symbo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112713"/>
            <a:ext cx="1020232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561976" y="6480969"/>
            <a:ext cx="1117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i="1" dirty="0">
                <a:solidFill>
                  <a:srgbClr val="000066"/>
                </a:solidFill>
              </a:rPr>
              <a:t>CHARGE THE STORM…LET’S GO!</a:t>
            </a:r>
          </a:p>
          <a:p>
            <a:pPr algn="ctr" eaLnBrk="1" hangingPunct="1">
              <a:defRPr/>
            </a:pPr>
            <a:endParaRPr lang="en-US" altLang="en-US" sz="1600" b="1" i="1" dirty="0">
              <a:solidFill>
                <a:srgbClr val="0000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2" name="Line 4"/>
          <p:cNvSpPr>
            <a:spLocks noChangeShapeType="1"/>
          </p:cNvSpPr>
          <p:nvPr/>
        </p:nvSpPr>
        <p:spPr bwMode="auto">
          <a:xfrm flipV="1">
            <a:off x="220283" y="1126182"/>
            <a:ext cx="11522983" cy="2793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1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7894" name="Line 6"/>
          <p:cNvSpPr>
            <a:spLocks noChangeShapeType="1"/>
          </p:cNvSpPr>
          <p:nvPr/>
        </p:nvSpPr>
        <p:spPr bwMode="auto">
          <a:xfrm>
            <a:off x="220283" y="6481181"/>
            <a:ext cx="11610871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sz="180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55236" y="11113"/>
            <a:ext cx="88540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102093"/>
              </p:ext>
            </p:extLst>
          </p:nvPr>
        </p:nvGraphicFramePr>
        <p:xfrm>
          <a:off x="10710333" y="49213"/>
          <a:ext cx="1120821" cy="9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2742857" imgH="2553056" progId="">
                  <p:embed/>
                </p:oleObj>
              </mc:Choice>
              <mc:Fallback>
                <p:oleObj name="Photo Editor Photo" r:id="rId4" imgW="2742857" imgH="2553056" progId="">
                  <p:embed/>
                  <p:pic>
                    <p:nvPicPr>
                      <p:cNvPr id="10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0333" y="49213"/>
                        <a:ext cx="1120821" cy="98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2" y="1327150"/>
            <a:ext cx="11309351" cy="43116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33" name="Picture 10" descr="AMC Symbo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283" y="69850"/>
            <a:ext cx="986364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08000" y="6481181"/>
            <a:ext cx="1117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1" dirty="0">
                <a:solidFill>
                  <a:srgbClr val="000066"/>
                </a:solidFill>
              </a:rPr>
              <a:t>CHARGE THE STORM…LET’S GO!</a:t>
            </a:r>
          </a:p>
          <a:p>
            <a:pPr algn="ctr">
              <a:defRPr/>
            </a:pPr>
            <a:endParaRPr lang="en-US" sz="16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7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 spd="slow">
    <p:fade thruBlk="1"/>
  </p:transition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7113" indent="-2238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 b="1">
          <a:solidFill>
            <a:srgbClr val="000066"/>
          </a:solidFill>
          <a:latin typeface="+mn-lt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866512"/>
            <a:ext cx="4124325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3276" y="493713"/>
            <a:ext cx="54959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kern="0" dirty="0">
                <a:solidFill>
                  <a:srgbClr val="000066"/>
                </a:solidFill>
                <a:cs typeface="Arial" panose="020B0604020202020204" pitchFamily="34" charset="0"/>
              </a:rPr>
              <a:t>6th Comptroller Squadron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467739" y="1866512"/>
            <a:ext cx="543560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Hurricane Evacuation</a:t>
            </a:r>
          </a:p>
          <a:p>
            <a:pPr algn="ctr">
              <a:defRPr/>
            </a:pPr>
            <a:r>
              <a:rPr lang="en-US" altLang="en-US" sz="40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Travel Entitlements </a:t>
            </a:r>
            <a:r>
              <a:rPr lang="en-US" altLang="en-US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Version:  April 2024</a:t>
            </a:r>
            <a:br>
              <a:rPr lang="en-US" altLang="en-US" sz="40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kern="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6049497" y="4154910"/>
            <a:ext cx="4272084" cy="1323674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anose="05000000000000000000" pitchFamily="2" charset="2"/>
              <a:buChar char="n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200" b="1">
                <a:solidFill>
                  <a:srgbClr val="000066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5000"/>
              <a:buFont typeface="Wingdings" panose="05000000000000000000" pitchFamily="2" charset="2"/>
              <a:buChar char="w"/>
              <a:defRPr sz="2000" b="1">
                <a:solidFill>
                  <a:srgbClr val="000066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>
                <a:solidFill>
                  <a:srgbClr val="000066"/>
                </a:solidFill>
                <a:latin typeface="+mn-lt"/>
              </a:defRPr>
            </a:lvl4pPr>
            <a:lvl5pPr marL="1714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1600" b="1">
                <a:solidFill>
                  <a:srgbClr val="000066"/>
                </a:solidFill>
                <a:latin typeface="+mn-lt"/>
              </a:defRPr>
            </a:lvl5pPr>
            <a:lvl6pPr marL="21717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600" b="1">
                <a:solidFill>
                  <a:srgbClr val="000066"/>
                </a:solidFill>
                <a:latin typeface="+mn-lt"/>
              </a:defRPr>
            </a:lvl6pPr>
            <a:lvl7pPr marL="2628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600" b="1">
                <a:solidFill>
                  <a:srgbClr val="000066"/>
                </a:solidFill>
                <a:latin typeface="+mn-lt"/>
              </a:defRPr>
            </a:lvl7pPr>
            <a:lvl8pPr marL="3086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600" b="1">
                <a:solidFill>
                  <a:srgbClr val="000066"/>
                </a:solidFill>
                <a:latin typeface="+mn-lt"/>
              </a:defRPr>
            </a:lvl8pPr>
            <a:lvl9pPr marL="3543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1600" b="1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kern="0" dirty="0"/>
              <a:t>Contact Information:</a:t>
            </a:r>
          </a:p>
          <a:p>
            <a:pPr marL="0" indent="0" algn="ctr">
              <a:buNone/>
              <a:defRPr/>
            </a:pPr>
            <a:r>
              <a:rPr lang="en-US" kern="0" dirty="0"/>
              <a:t>Finance.services@us.af.mil</a:t>
            </a:r>
          </a:p>
          <a:p>
            <a:pPr marL="0" indent="0" algn="ctr">
              <a:buNone/>
              <a:defRPr/>
            </a:pPr>
            <a:r>
              <a:rPr lang="en-US" kern="0" dirty="0"/>
              <a:t>(813)828-5377</a:t>
            </a:r>
          </a:p>
        </p:txBody>
      </p:sp>
    </p:spTree>
    <p:extLst>
      <p:ext uri="{BB962C8B-B14F-4D97-AF65-F5344CB8AC3E}">
        <p14:creationId xmlns:p14="http://schemas.microsoft.com/office/powerpoint/2010/main" val="631878547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6AF62-D63A-9AAA-6B19-E0642B8B8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Allowable Travel Time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76955-B2AB-E610-6CDC-46595CB42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1327149"/>
            <a:ext cx="10354734" cy="4658783"/>
          </a:xfrm>
        </p:spPr>
        <p:txBody>
          <a:bodyPr/>
          <a:lstStyle/>
          <a:p>
            <a:r>
              <a:rPr lang="en-US" altLang="en-US" dirty="0"/>
              <a:t>Departure date based on LEO Authorization</a:t>
            </a:r>
          </a:p>
          <a:p>
            <a:endParaRPr lang="en-US" altLang="en-US" dirty="0"/>
          </a:p>
          <a:p>
            <a:pPr lvl="1"/>
            <a:r>
              <a:rPr lang="en-US" altLang="en-US" sz="2000" dirty="0">
                <a:cs typeface="Calibri" panose="020F0502020204030204" pitchFamily="34" charset="0"/>
              </a:rPr>
              <a:t>The LEO may authorize different evacuation date/times for different evac zones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Return date based on LEO termination date and safe haven location:</a:t>
            </a:r>
          </a:p>
          <a:p>
            <a:endParaRPr lang="en-US" altLang="en-US" dirty="0"/>
          </a:p>
          <a:p>
            <a:pPr lvl="1"/>
            <a:r>
              <a:rPr lang="en-US" altLang="en-US" sz="2000" dirty="0"/>
              <a:t>1 travel day for every 350 miles for travel via private auto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Actual travel time for commercial air transportation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427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610C-72E6-F7D7-CC03-5363E479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Entitlements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B9A1-F37D-80D1-4899-F9EA36AA4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7" y="1532467"/>
            <a:ext cx="9491133" cy="4292599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1. Lodging</a:t>
            </a:r>
          </a:p>
          <a:p>
            <a:pPr marL="0" indent="0"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sz="2000" dirty="0"/>
              <a:t>Locality rate based off of location at 2400 hours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Limited to lesser of locality rate or actual expense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Lodging procured outside LEO authorized distance is limited to standard CONUS rate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No lodging reimbursement for staying with friends and family.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Receipts required. Lost receipt form will not be accepted.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50D6-56DD-608E-83C3-ED902222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Entitlements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F469D-0F6D-5093-0E44-1A53C505B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067" y="1327150"/>
            <a:ext cx="9897533" cy="494665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2. Meals and Incidentals (M&amp;IE)</a:t>
            </a:r>
          </a:p>
          <a:p>
            <a:pPr marL="0" indent="0">
              <a:buNone/>
              <a:defRPr/>
            </a:pPr>
            <a:endParaRPr lang="en-US" altLang="en-US" sz="2400" dirty="0"/>
          </a:p>
          <a:p>
            <a:pPr lvl="1">
              <a:defRPr/>
            </a:pPr>
            <a:r>
              <a:rPr lang="en-US" altLang="en-US" sz="2000" dirty="0"/>
              <a:t>Rate based off of location at 2400 hours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Rate for locations outside of LEO authorized distance are limited to the standard CONUS rate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First and last day of travel are 75% of M&amp;IE</a:t>
            </a:r>
          </a:p>
          <a:p>
            <a:pPr lvl="1">
              <a:defRPr/>
            </a:pPr>
            <a:endParaRPr lang="en-US" altLang="en-US" sz="2000" dirty="0"/>
          </a:p>
          <a:p>
            <a:pPr lvl="1">
              <a:defRPr/>
            </a:pPr>
            <a:r>
              <a:rPr lang="en-US" altLang="en-US" sz="2000" dirty="0"/>
              <a:t>Dependents per diem:</a:t>
            </a:r>
          </a:p>
          <a:p>
            <a:pPr lvl="2">
              <a:defRPr/>
            </a:pPr>
            <a:r>
              <a:rPr lang="en-US" altLang="en-US" dirty="0"/>
              <a:t>Age 12 and older receive 100% of locality rate</a:t>
            </a:r>
          </a:p>
          <a:p>
            <a:pPr lvl="2">
              <a:defRPr/>
            </a:pPr>
            <a:r>
              <a:rPr lang="en-US" altLang="en-US" dirty="0"/>
              <a:t>Age 11 and younger receive 50% of locality rate</a:t>
            </a:r>
          </a:p>
          <a:p>
            <a:pPr lvl="2">
              <a:defRPr/>
            </a:pPr>
            <a:r>
              <a:rPr lang="en-US" altLang="en-US" dirty="0"/>
              <a:t>Only for authorized dependents (DEERS)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1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B57F-82F0-7224-0DE3-2A496477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Entitlements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35FD1-F2F6-B117-330E-285C91F6A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467" y="1327149"/>
            <a:ext cx="9567334" cy="4658783"/>
          </a:xfrm>
        </p:spPr>
        <p:txBody>
          <a:bodyPr/>
          <a:lstStyle/>
          <a:p>
            <a:r>
              <a:rPr lang="en-US" altLang="en-US" dirty="0"/>
              <a:t>3. Mileage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400" dirty="0"/>
              <a:t>Round trip mileage to “Safe Haven” 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/>
              <a:t>If “Safe Haven” is greater than LEO authorized max distance, reimbursement will be capped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/>
              <a:t>$0.67 per mile </a:t>
            </a:r>
          </a:p>
          <a:p>
            <a:pPr lvl="1"/>
            <a:endParaRPr lang="en-US" altLang="en-US" sz="2400" dirty="0"/>
          </a:p>
          <a:p>
            <a:pPr lvl="1"/>
            <a:r>
              <a:rPr lang="en-US" altLang="en-US" sz="2400" dirty="0"/>
              <a:t>Multiple POV’s are authorized if licensed dependents are available to drive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81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D6EF-0241-4FA0-9E66-36DB7B6FA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Entitlements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1764D-7F5C-9F7B-C7C9-78523573D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1327150"/>
            <a:ext cx="9965267" cy="4311650"/>
          </a:xfrm>
        </p:spPr>
        <p:txBody>
          <a:bodyPr/>
          <a:lstStyle/>
          <a:p>
            <a:r>
              <a:rPr lang="en-US" altLang="en-US" dirty="0"/>
              <a:t>4. Airfare</a:t>
            </a:r>
          </a:p>
          <a:p>
            <a:endParaRPr lang="en-US" altLang="en-US" dirty="0"/>
          </a:p>
          <a:p>
            <a:pPr lvl="1"/>
            <a:r>
              <a:rPr lang="en-US" altLang="en-US" sz="2000" dirty="0"/>
              <a:t>Actual expense for member/employee/authorized dependents if purchased from the CTO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Limited to constructed cost if personally procured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If Safe Haven location is greater than LEO authorized max distance, a constructed cost cap, determined by CPTS, will apply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Receipts required.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31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D2B5-9B68-4F2E-AF15-D611F0E1B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Non-Reimbursable Expenses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EA2F3-ACA7-0F8A-DACB-6056686E1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800" y="1327150"/>
            <a:ext cx="9381067" cy="4311650"/>
          </a:xfrm>
        </p:spPr>
        <p:txBody>
          <a:bodyPr/>
          <a:lstStyle/>
          <a:p>
            <a:r>
              <a:rPr lang="en-US" altLang="en-US" dirty="0"/>
              <a:t>Common non-reimbursable expenses include:</a:t>
            </a:r>
          </a:p>
          <a:p>
            <a:endParaRPr lang="en-US" altLang="en-US" dirty="0"/>
          </a:p>
          <a:p>
            <a:pPr lvl="1"/>
            <a:r>
              <a:rPr lang="en-US" altLang="en-US" sz="2000" dirty="0"/>
              <a:t>Pet related expenses, rental cars, fuel, and clothing or purchase of baggage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Lost receipts forms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Certain expenses that occur outside of the LEO authorized evacuation distance</a:t>
            </a:r>
          </a:p>
          <a:p>
            <a:pPr lvl="1"/>
            <a:endParaRPr lang="en-US" altLang="en-US" sz="2000" dirty="0"/>
          </a:p>
          <a:p>
            <a:pPr lvl="1"/>
            <a:r>
              <a:rPr lang="en-US" altLang="en-US" sz="2000" dirty="0"/>
              <a:t>Expenses not authorized in the JTR</a:t>
            </a: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6339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1E274-E8B2-661E-C604-A4B6DC625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Travel Voucher Process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C1EFEE-1EDA-7A59-36CC-418A2BB4F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5236" y="1273175"/>
            <a:ext cx="9114364" cy="43116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D04CDE-C865-6CFA-8440-9143A6EECAD1}"/>
              </a:ext>
            </a:extLst>
          </p:cNvPr>
          <p:cNvSpPr txBox="1"/>
          <p:nvPr/>
        </p:nvSpPr>
        <p:spPr>
          <a:xfrm>
            <a:off x="2345267" y="5774266"/>
            <a:ext cx="569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***Expect at least 60-90 days for payment processing </a:t>
            </a:r>
          </a:p>
        </p:txBody>
      </p:sp>
    </p:spTree>
    <p:extLst>
      <p:ext uri="{BB962C8B-B14F-4D97-AF65-F5344CB8AC3E}">
        <p14:creationId xmlns:p14="http://schemas.microsoft.com/office/powerpoint/2010/main" val="3960706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0E003-7DB5-D5D4-1AA5-C62EEA8D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Important 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4194F-C599-2A4C-5C9C-9FFBF38C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667" y="1327150"/>
            <a:ext cx="9652000" cy="4311650"/>
          </a:xfrm>
        </p:spPr>
        <p:txBody>
          <a:bodyPr/>
          <a:lstStyle/>
          <a:p>
            <a:r>
              <a:rPr lang="en-US" altLang="en-US" dirty="0"/>
              <a:t>Defense Travel Management Office    </a:t>
            </a:r>
            <a:r>
              <a:rPr lang="en-US" alt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defensetravel.dod.mil</a:t>
            </a:r>
          </a:p>
          <a:p>
            <a:pPr lvl="2"/>
            <a:r>
              <a:rPr lang="en-US" altLang="en-US" dirty="0">
                <a:solidFill>
                  <a:schemeClr val="accent4"/>
                </a:solidFill>
              </a:rPr>
              <a:t>Per Diem Rates</a:t>
            </a:r>
          </a:p>
          <a:p>
            <a:pPr marL="803275" lvl="2" indent="0">
              <a:buNone/>
            </a:pPr>
            <a:endParaRPr lang="en-US" altLang="en-US" dirty="0">
              <a:solidFill>
                <a:schemeClr val="accent4"/>
              </a:solidFill>
            </a:endParaRPr>
          </a:p>
          <a:p>
            <a:r>
              <a:rPr lang="en-US" altLang="en-US" dirty="0"/>
              <a:t>Joint Travel Regulation (JTR)</a:t>
            </a:r>
          </a:p>
          <a:p>
            <a:pPr lvl="2"/>
            <a:r>
              <a:rPr lang="en-US" altLang="en-US" dirty="0"/>
              <a:t>Chapter 6 Evacuations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1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24D81-5F41-CCE3-29F0-FC9EE4A54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67B11-28BB-9D74-C0D2-4BA4AC5BE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27150"/>
            <a:ext cx="11497733" cy="43116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sz="2400" dirty="0"/>
              <a:t>Topics covered: Evacuation Timeline, Duty Status and Authorized Entitlements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Every evacuation will be different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Members must qualify under the LEO to receive evacuation allowances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All allowances are based upon standard TDY rules</a:t>
            </a:r>
          </a:p>
          <a:p>
            <a:pPr>
              <a:lnSpc>
                <a:spcPct val="150000"/>
              </a:lnSpc>
            </a:pPr>
            <a:r>
              <a:rPr lang="en-US" altLang="en-US" sz="2400" dirty="0"/>
              <a:t>Any questions regarding entitlements can be directed to the 6th Comptroller Squadron</a:t>
            </a:r>
          </a:p>
        </p:txBody>
      </p:sp>
    </p:spTree>
    <p:extLst>
      <p:ext uri="{BB962C8B-B14F-4D97-AF65-F5344CB8AC3E}">
        <p14:creationId xmlns:p14="http://schemas.microsoft.com/office/powerpoint/2010/main" val="2411530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0495-9404-A7F1-7F35-2ED9A698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F43C6-2AD9-9F8F-8D4A-32603DDA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2" y="1327150"/>
            <a:ext cx="11309351" cy="4870450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GTC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is not authorized to protect or prepare homes or personal property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GTC charges cannot be incurred prior to evacuation order being issued.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Locality rates apply to designated evacuation areas within LEO travel limits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Receipts are required for lodging and any charges $75 or more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No lodging reimbursement for staying with friends and relatives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Departure and return day per diem is paid at 75%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NO entitlement for traveling prior to ordered evacuation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6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23E6F-A905-3980-5DA4-481E91CE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C8086-29B5-3A30-2B7A-66E7A986F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Evacuation Timeline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4000" dirty="0"/>
          </a:p>
          <a:p>
            <a:pPr>
              <a:defRPr/>
            </a:pPr>
            <a:r>
              <a:rPr lang="en-US" sz="4000" dirty="0"/>
              <a:t> Authorized Entitlements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172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B0E24-8C66-0097-5707-93911CDE919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2650" y="1327150"/>
            <a:ext cx="11309350" cy="431165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73943868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D500-9CE8-6C23-E651-CC847964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Timeline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35E41E-B3C9-AB24-CD6D-FA11C90A2D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933648"/>
              </p:ext>
            </p:extLst>
          </p:nvPr>
        </p:nvGraphicFramePr>
        <p:xfrm>
          <a:off x="495300" y="1327149"/>
          <a:ext cx="11442700" cy="4980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6">
            <a:extLst>
              <a:ext uri="{FF2B5EF4-FFF2-40B4-BE49-F238E27FC236}">
                <a16:creationId xmlns:a16="http://schemas.microsoft.com/office/drawing/2014/main" id="{1E9F218D-3ACB-49D3-A572-8BAD94FA6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2708" y="1486363"/>
            <a:ext cx="5332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/>
              <a:t>- Safe House / Haven locations </a:t>
            </a:r>
            <a:r>
              <a:rPr lang="en-US" altLang="en-US" sz="1600" dirty="0" err="1"/>
              <a:t>id’d</a:t>
            </a:r>
            <a:endParaRPr lang="en-US" altLang="en-US" sz="1600" dirty="0"/>
          </a:p>
          <a:p>
            <a:r>
              <a:rPr lang="en-US" altLang="en-US" sz="1600" dirty="0"/>
              <a:t>- Members ensure GTC is available for 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7EE06C-FB91-7EF9-2B0E-A4B3A1E6AD68}"/>
              </a:ext>
            </a:extLst>
          </p:cNvPr>
          <p:cNvSpPr txBox="1"/>
          <p:nvPr/>
        </p:nvSpPr>
        <p:spPr>
          <a:xfrm>
            <a:off x="3110442" y="2279661"/>
            <a:ext cx="4902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/>
              <a:t>- </a:t>
            </a:r>
            <a:r>
              <a:rPr lang="en-US" altLang="en-US" sz="1600" dirty="0"/>
              <a:t>Units ID members require EFT advances</a:t>
            </a:r>
          </a:p>
          <a:p>
            <a:r>
              <a:rPr lang="en-US" altLang="en-US" sz="1600" dirty="0"/>
              <a:t>- Validate personal/family evacuation plans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A0C22-0C5B-95CF-372E-64EA90DBF621}"/>
              </a:ext>
            </a:extLst>
          </p:cNvPr>
          <p:cNvSpPr txBox="1"/>
          <p:nvPr/>
        </p:nvSpPr>
        <p:spPr>
          <a:xfrm>
            <a:off x="3149558" y="3168629"/>
            <a:ext cx="3868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dirty="0"/>
              <a:t>- CPTS mass activates GTCs</a:t>
            </a:r>
          </a:p>
          <a:p>
            <a:r>
              <a:rPr lang="en-US" altLang="en-US" sz="1600" dirty="0"/>
              <a:t>- LEO order issued / evacuation begins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556F2-E421-269C-16E5-4CDE129CF5EB}"/>
              </a:ext>
            </a:extLst>
          </p:cNvPr>
          <p:cNvSpPr txBox="1"/>
          <p:nvPr/>
        </p:nvSpPr>
        <p:spPr>
          <a:xfrm>
            <a:off x="3114289" y="4132309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/>
              <a:t>- Installation shutdown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EF89DA-5960-42A5-B36E-BCCEEC1B9860}"/>
              </a:ext>
            </a:extLst>
          </p:cNvPr>
          <p:cNvSpPr txBox="1"/>
          <p:nvPr/>
        </p:nvSpPr>
        <p:spPr>
          <a:xfrm>
            <a:off x="3110442" y="5023737"/>
            <a:ext cx="4968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/>
              <a:t>- Members and families remain at safe location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B464E9-F9AE-37CD-2E18-A795879B9E37}"/>
              </a:ext>
            </a:extLst>
          </p:cNvPr>
          <p:cNvSpPr txBox="1"/>
          <p:nvPr/>
        </p:nvSpPr>
        <p:spPr>
          <a:xfrm>
            <a:off x="3123247" y="5661335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800" dirty="0"/>
              <a:t>- Termination of evacuation order</a:t>
            </a:r>
          </a:p>
          <a:p>
            <a:r>
              <a:rPr lang="en-US" altLang="en-US" sz="1800" dirty="0"/>
              <a:t>- Members and families return to base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3264B-DA9F-18FA-A079-2E74A0B30780}"/>
              </a:ext>
            </a:extLst>
          </p:cNvPr>
          <p:cNvSpPr txBox="1"/>
          <p:nvPr/>
        </p:nvSpPr>
        <p:spPr>
          <a:xfrm>
            <a:off x="7017925" y="1471806"/>
            <a:ext cx="4798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/>
              <a:t>- </a:t>
            </a:r>
            <a:r>
              <a:rPr lang="en-US" altLang="en-US" sz="1600" dirty="0"/>
              <a:t>Certification roster created and signed by Unit CC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7144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ADFC-D4C0-8F6F-B6C5-C2039EA41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Evacuation Preparation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FB535-3EFC-1752-381D-1FD78293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75" y="1320536"/>
            <a:ext cx="10616143" cy="4918339"/>
          </a:xfrm>
        </p:spPr>
        <p:txBody>
          <a:bodyPr/>
          <a:lstStyle/>
          <a:p>
            <a:r>
              <a:rPr lang="en-US" b="1" i="0" u="none" strike="noStrike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Members will update AFPAAS (or other accountability system)</a:t>
            </a:r>
            <a:r>
              <a:rPr lang="en-US" b="0" i="0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3399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FSS/IPR will be briefing AFPAAS information</a:t>
            </a:r>
          </a:p>
          <a:p>
            <a:pPr marL="406400" lvl="1" indent="0">
              <a:buNone/>
            </a:pPr>
            <a:endParaRPr lang="en-US" b="0" i="0" dirty="0">
              <a:solidFill>
                <a:srgbClr val="003399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en-US" dirty="0"/>
              <a:t>Safe House and Safe Haven locations should be identified</a:t>
            </a:r>
          </a:p>
          <a:p>
            <a:pPr lvl="1"/>
            <a:r>
              <a:rPr lang="en-US" altLang="en-US" sz="1800" dirty="0"/>
              <a:t>Distance from the installation could impact your travel entitlements depending on the Limited Evacuation Order (LEO)</a:t>
            </a:r>
          </a:p>
          <a:p>
            <a:pPr lvl="1"/>
            <a:endParaRPr lang="en-US" altLang="en-US" sz="1600" dirty="0"/>
          </a:p>
          <a:p>
            <a:r>
              <a:rPr lang="en-US" altLang="en-US" dirty="0"/>
              <a:t>Family members not in DEERS will not be eligible to receive government funded evacuation travel</a:t>
            </a:r>
          </a:p>
          <a:p>
            <a:endParaRPr lang="en-US" altLang="en-US" sz="1800" dirty="0"/>
          </a:p>
          <a:p>
            <a:r>
              <a:rPr lang="en-US" altLang="en-US" dirty="0"/>
              <a:t>Every military member must have a Government Travel Card (GTC)</a:t>
            </a:r>
          </a:p>
          <a:p>
            <a:pPr lvl="1"/>
            <a:r>
              <a:rPr lang="en-US" altLang="en-US" sz="1800" dirty="0"/>
              <a:t>This includes junior ranking and newly assigned personnel </a:t>
            </a:r>
          </a:p>
          <a:p>
            <a:pPr lvl="1"/>
            <a:r>
              <a:rPr lang="en-US" altLang="en-US" sz="1800" dirty="0"/>
              <a:t>Members who cannot posses a GTC must be identified to receive travel advances</a:t>
            </a:r>
          </a:p>
          <a:p>
            <a:endParaRPr lang="en-US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F0668F7-117A-3184-574A-BA404FAA3624}"/>
              </a:ext>
            </a:extLst>
          </p:cNvPr>
          <p:cNvGrpSpPr>
            <a:grpSpLocks/>
          </p:cNvGrpSpPr>
          <p:nvPr/>
        </p:nvGrpSpPr>
        <p:grpSpPr bwMode="auto">
          <a:xfrm>
            <a:off x="10237787" y="1320536"/>
            <a:ext cx="1512888" cy="531283"/>
            <a:chOff x="0" y="185413"/>
            <a:chExt cx="1512121" cy="376105"/>
          </a:xfrm>
        </p:grpSpPr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F1EBAB4B-F385-6977-8CDC-D3A2F5AD5770}"/>
                </a:ext>
              </a:extLst>
            </p:cNvPr>
            <p:cNvSpPr/>
            <p:nvPr/>
          </p:nvSpPr>
          <p:spPr>
            <a:xfrm>
              <a:off x="0" y="185413"/>
              <a:ext cx="1512121" cy="376105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113BFE8D-4C19-4350-ACAF-B6D9BC1FCE30}"/>
                </a:ext>
              </a:extLst>
            </p:cNvPr>
            <p:cNvSpPr/>
            <p:nvPr/>
          </p:nvSpPr>
          <p:spPr>
            <a:xfrm>
              <a:off x="19040" y="264703"/>
              <a:ext cx="1474040" cy="2777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3399" tIns="0" rIns="183399" bIns="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300" b="1" dirty="0">
                  <a:solidFill>
                    <a:schemeClr val="tx2"/>
                  </a:solidFill>
                </a:rPr>
                <a:t>HURCON 5</a:t>
              </a:r>
            </a:p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300" b="1" dirty="0">
                  <a:solidFill>
                    <a:schemeClr val="tx2"/>
                  </a:solidFill>
                </a:rPr>
                <a:t>(96hrs out)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2949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C049-91F5-B8FE-CF7E-35459BFC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Evacuation Process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4381-6A20-26BB-2AAB-AC0538E56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2" y="1327149"/>
            <a:ext cx="9495365" cy="4760383"/>
          </a:xfrm>
        </p:spPr>
        <p:txBody>
          <a:bodyPr/>
          <a:lstStyle/>
          <a:p>
            <a:r>
              <a:rPr lang="en-US" altLang="en-US" dirty="0"/>
              <a:t>Authority to Order an Evacuation: 6 AMW/CC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 Initially issues VOCO orders</a:t>
            </a:r>
          </a:p>
          <a:p>
            <a:pPr lvl="2"/>
            <a:r>
              <a:rPr lang="en-US" altLang="en-US" dirty="0"/>
              <a:t>Travel Entitlements begin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Limited Evacuation Order (LEO) published next</a:t>
            </a:r>
          </a:p>
          <a:p>
            <a:pPr lvl="2"/>
            <a:r>
              <a:rPr lang="en-US" altLang="en-US" dirty="0"/>
              <a:t>Establishes specific guidance for entitlements</a:t>
            </a:r>
          </a:p>
          <a:p>
            <a:pPr lvl="2"/>
            <a:endParaRPr lang="en-US" altLang="en-US" dirty="0"/>
          </a:p>
          <a:p>
            <a:pPr lvl="1"/>
            <a:r>
              <a:rPr lang="en-US" altLang="en-US" dirty="0"/>
              <a:t>Terminates/revokes LEO and issues return order</a:t>
            </a:r>
          </a:p>
          <a:p>
            <a:pPr lvl="2"/>
            <a:r>
              <a:rPr lang="en-US" altLang="en-US" dirty="0"/>
              <a:t>Entitlement termination based upon authorized travel time</a:t>
            </a:r>
          </a:p>
          <a:p>
            <a:endParaRPr lang="en-US" dirty="0"/>
          </a:p>
        </p:txBody>
      </p:sp>
      <p:grpSp>
        <p:nvGrpSpPr>
          <p:cNvPr id="4" name="Group 9">
            <a:extLst>
              <a:ext uri="{FF2B5EF4-FFF2-40B4-BE49-F238E27FC236}">
                <a16:creationId xmlns:a16="http://schemas.microsoft.com/office/drawing/2014/main" id="{B5216210-1E9A-F029-E9F2-B7CE88A033F5}"/>
              </a:ext>
            </a:extLst>
          </p:cNvPr>
          <p:cNvGrpSpPr>
            <a:grpSpLocks/>
          </p:cNvGrpSpPr>
          <p:nvPr/>
        </p:nvGrpSpPr>
        <p:grpSpPr bwMode="auto">
          <a:xfrm>
            <a:off x="10360025" y="1327149"/>
            <a:ext cx="1501775" cy="911225"/>
            <a:chOff x="7490467" y="1629461"/>
            <a:chExt cx="1501383" cy="910539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4844698-4FE2-BAAE-EC0E-3A3CECC618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0103" y="2113930"/>
              <a:ext cx="1481747" cy="426070"/>
              <a:chOff x="14241" y="1658102"/>
              <a:chExt cx="1481747" cy="440167"/>
            </a:xfrm>
          </p:grpSpPr>
          <p:sp>
            <p:nvSpPr>
              <p:cNvPr id="9" name="Rounded Rectangle 4">
                <a:extLst>
                  <a:ext uri="{FF2B5EF4-FFF2-40B4-BE49-F238E27FC236}">
                    <a16:creationId xmlns:a16="http://schemas.microsoft.com/office/drawing/2014/main" id="{DE68319D-FCD9-7695-84D3-54B3FA7EDB4F}"/>
                  </a:ext>
                </a:extLst>
              </p:cNvPr>
              <p:cNvSpPr/>
              <p:nvPr/>
            </p:nvSpPr>
            <p:spPr>
              <a:xfrm>
                <a:off x="13650" y="1657435"/>
                <a:ext cx="1482338" cy="440834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ounded Rectangle 4">
                <a:extLst>
                  <a:ext uri="{FF2B5EF4-FFF2-40B4-BE49-F238E27FC236}">
                    <a16:creationId xmlns:a16="http://schemas.microsoft.com/office/drawing/2014/main" id="{04BFBF2F-7E66-7602-D8AC-56454EAA1143}"/>
                  </a:ext>
                </a:extLst>
              </p:cNvPr>
              <p:cNvSpPr/>
              <p:nvPr/>
            </p:nvSpPr>
            <p:spPr>
              <a:xfrm>
                <a:off x="35869" y="1678739"/>
                <a:ext cx="1437899" cy="3982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83399" tIns="0" rIns="183399" bIns="0" spcCol="1270" anchor="ctr"/>
              <a:lstStyle/>
              <a:p>
                <a:pPr defTabSz="577850">
                  <a:spcAft>
                    <a:spcPct val="35000"/>
                  </a:spcAft>
                  <a:defRPr/>
                </a:pPr>
                <a:r>
                  <a:rPr lang="en-US" sz="1300" b="1" dirty="0">
                    <a:solidFill>
                      <a:schemeClr val="tx2"/>
                    </a:solidFill>
                  </a:rPr>
                  <a:t>HURCON 3 (48hrs out)</a:t>
                </a:r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728574D-6103-2985-59F5-878B25F5B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0467" y="1629461"/>
              <a:ext cx="1484367" cy="402241"/>
              <a:chOff x="12930" y="900333"/>
              <a:chExt cx="1484367" cy="402241"/>
            </a:xfrm>
          </p:grpSpPr>
          <p:sp>
            <p:nvSpPr>
              <p:cNvPr id="7" name="Rounded Rectangle 7">
                <a:extLst>
                  <a:ext uri="{FF2B5EF4-FFF2-40B4-BE49-F238E27FC236}">
                    <a16:creationId xmlns:a16="http://schemas.microsoft.com/office/drawing/2014/main" id="{AA4EA4AD-A2F4-1E9F-E870-9FCE524D87E0}"/>
                  </a:ext>
                </a:extLst>
              </p:cNvPr>
              <p:cNvSpPr/>
              <p:nvPr/>
            </p:nvSpPr>
            <p:spPr>
              <a:xfrm>
                <a:off x="12930" y="900333"/>
                <a:ext cx="1483925" cy="402921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ounded Rectangle 4">
                <a:extLst>
                  <a:ext uri="{FF2B5EF4-FFF2-40B4-BE49-F238E27FC236}">
                    <a16:creationId xmlns:a16="http://schemas.microsoft.com/office/drawing/2014/main" id="{B21D0C1D-F032-D745-6D25-B6CAEE23DCFD}"/>
                  </a:ext>
                </a:extLst>
              </p:cNvPr>
              <p:cNvSpPr/>
              <p:nvPr/>
            </p:nvSpPr>
            <p:spPr>
              <a:xfrm>
                <a:off x="31975" y="919369"/>
                <a:ext cx="1445835" cy="364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83399" tIns="0" rIns="183399" bIns="0" spcCol="1270" anchor="ctr"/>
              <a:lstStyle/>
              <a:p>
                <a:pPr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b="1" dirty="0">
                    <a:solidFill>
                      <a:schemeClr val="tx2"/>
                    </a:solidFill>
                  </a:rPr>
                  <a:t>HURCON 4 (72hrs out)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21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3C98-F3F5-E5E0-CE8D-2A62470A9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Evacuation Process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D0D9-F8D9-1C1A-DBEF-C48218A6E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2" y="1634066"/>
            <a:ext cx="10013951" cy="4207933"/>
          </a:xfrm>
        </p:spPr>
        <p:txBody>
          <a:bodyPr/>
          <a:lstStyle/>
          <a:p>
            <a:r>
              <a:rPr lang="en-US" altLang="en-US" dirty="0"/>
              <a:t>Important considerations: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 Only the 6 AMW/CC can authorize government funded evacuation allowances.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Mandatory City/County/State directed evacuations cannot authorize evacuation allowances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The LEO will specifically authorize who will / will not be eligible for evacuation allowances. </a:t>
            </a:r>
          </a:p>
          <a:p>
            <a:endParaRPr lang="en-US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9BE1BE96-C26E-43CF-0D9C-5147438145DA}"/>
              </a:ext>
            </a:extLst>
          </p:cNvPr>
          <p:cNvGrpSpPr>
            <a:grpSpLocks/>
          </p:cNvGrpSpPr>
          <p:nvPr/>
        </p:nvGrpSpPr>
        <p:grpSpPr bwMode="auto">
          <a:xfrm>
            <a:off x="10509253" y="1178453"/>
            <a:ext cx="1501775" cy="911225"/>
            <a:chOff x="7490467" y="1629461"/>
            <a:chExt cx="1501383" cy="910539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DB1E5B23-630B-E6FA-E653-BCB1D9B071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10103" y="2113930"/>
              <a:ext cx="1481747" cy="426070"/>
              <a:chOff x="14241" y="1658102"/>
              <a:chExt cx="1481747" cy="440167"/>
            </a:xfrm>
          </p:grpSpPr>
          <p:sp>
            <p:nvSpPr>
              <p:cNvPr id="9" name="Rounded Rectangle 11">
                <a:extLst>
                  <a:ext uri="{FF2B5EF4-FFF2-40B4-BE49-F238E27FC236}">
                    <a16:creationId xmlns:a16="http://schemas.microsoft.com/office/drawing/2014/main" id="{E4A7112E-C3FB-87C3-165A-36AD03E91DA2}"/>
                  </a:ext>
                </a:extLst>
              </p:cNvPr>
              <p:cNvSpPr/>
              <p:nvPr/>
            </p:nvSpPr>
            <p:spPr>
              <a:xfrm>
                <a:off x="13650" y="1657435"/>
                <a:ext cx="1482338" cy="440834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ounded Rectangle 4">
                <a:extLst>
                  <a:ext uri="{FF2B5EF4-FFF2-40B4-BE49-F238E27FC236}">
                    <a16:creationId xmlns:a16="http://schemas.microsoft.com/office/drawing/2014/main" id="{FA66110F-A6D6-E91D-1AA9-4FD157A9D487}"/>
                  </a:ext>
                </a:extLst>
              </p:cNvPr>
              <p:cNvSpPr/>
              <p:nvPr/>
            </p:nvSpPr>
            <p:spPr>
              <a:xfrm>
                <a:off x="35869" y="1678739"/>
                <a:ext cx="1437899" cy="3982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83399" tIns="0" rIns="183399" bIns="0" spcCol="1270" anchor="ctr"/>
              <a:lstStyle/>
              <a:p>
                <a:pPr defTabSz="577850">
                  <a:spcAft>
                    <a:spcPct val="35000"/>
                  </a:spcAft>
                  <a:defRPr/>
                </a:pPr>
                <a:r>
                  <a:rPr lang="en-US" sz="1300" b="1" dirty="0">
                    <a:solidFill>
                      <a:schemeClr val="tx2"/>
                    </a:solidFill>
                  </a:rPr>
                  <a:t>HURCON 3 (48hrs out)</a:t>
                </a:r>
              </a:p>
            </p:txBody>
          </p:sp>
        </p:grpSp>
        <p:grpSp>
          <p:nvGrpSpPr>
            <p:cNvPr id="6" name="Group 8">
              <a:extLst>
                <a:ext uri="{FF2B5EF4-FFF2-40B4-BE49-F238E27FC236}">
                  <a16:creationId xmlns:a16="http://schemas.microsoft.com/office/drawing/2014/main" id="{CFBF6512-7D4D-79AB-5528-FF8586E8F5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90467" y="1629461"/>
              <a:ext cx="1484367" cy="402241"/>
              <a:chOff x="12930" y="900333"/>
              <a:chExt cx="1484367" cy="402241"/>
            </a:xfrm>
          </p:grpSpPr>
          <p:sp>
            <p:nvSpPr>
              <p:cNvPr id="7" name="Rounded Rectangle 9">
                <a:extLst>
                  <a:ext uri="{FF2B5EF4-FFF2-40B4-BE49-F238E27FC236}">
                    <a16:creationId xmlns:a16="http://schemas.microsoft.com/office/drawing/2014/main" id="{63408418-76C9-B774-16E7-15CF98AD47A4}"/>
                  </a:ext>
                </a:extLst>
              </p:cNvPr>
              <p:cNvSpPr/>
              <p:nvPr/>
            </p:nvSpPr>
            <p:spPr>
              <a:xfrm>
                <a:off x="12930" y="900333"/>
                <a:ext cx="1483925" cy="402921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Rounded Rectangle 4">
                <a:extLst>
                  <a:ext uri="{FF2B5EF4-FFF2-40B4-BE49-F238E27FC236}">
                    <a16:creationId xmlns:a16="http://schemas.microsoft.com/office/drawing/2014/main" id="{4C78D061-7F59-A8B9-999A-9466956E2ABC}"/>
                  </a:ext>
                </a:extLst>
              </p:cNvPr>
              <p:cNvSpPr/>
              <p:nvPr/>
            </p:nvSpPr>
            <p:spPr>
              <a:xfrm>
                <a:off x="31975" y="919369"/>
                <a:ext cx="1445835" cy="3648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83399" tIns="0" rIns="183399" bIns="0" spcCol="1270" anchor="ctr"/>
              <a:lstStyle/>
              <a:p>
                <a:pPr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b="1" dirty="0">
                    <a:solidFill>
                      <a:schemeClr val="tx2"/>
                    </a:solidFill>
                  </a:rPr>
                  <a:t>HURCON 4 (72hrs out)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537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32228-5BA6-2EE9-6237-90BDA6F53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Evacuation Process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14303-CACF-0DF2-9F61-1322C4A51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2" y="1327150"/>
            <a:ext cx="10206565" cy="4997450"/>
          </a:xfrm>
        </p:spPr>
        <p:txBody>
          <a:bodyPr/>
          <a:lstStyle/>
          <a:p>
            <a:pPr>
              <a:defRPr/>
            </a:pPr>
            <a:r>
              <a:rPr lang="en-US" dirty="0"/>
              <a:t>Important considerations: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Any evacuation that occurs outside of LEO </a:t>
            </a:r>
          </a:p>
          <a:p>
            <a:pPr marL="406400" lvl="1" indent="0">
              <a:buFontTx/>
              <a:buNone/>
              <a:defRPr/>
            </a:pPr>
            <a:r>
              <a:rPr lang="en-US" dirty="0"/>
              <a:t>    authorized days/radius will not be reimbursed.</a:t>
            </a:r>
          </a:p>
          <a:p>
            <a:pPr marL="406400" lvl="1" indent="0">
              <a:buFontTx/>
              <a:buNone/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The LEO will also establish evacuation zones/areas.  If you do not reside in a location authorized by the LEO, you will not receive entitlements.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The LEO will also establish maximum evacuation travel distances.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C10DFED4-65E1-1F5B-7659-B42880EF19FE}"/>
              </a:ext>
            </a:extLst>
          </p:cNvPr>
          <p:cNvGrpSpPr>
            <a:grpSpLocks/>
          </p:cNvGrpSpPr>
          <p:nvPr/>
        </p:nvGrpSpPr>
        <p:grpSpPr bwMode="auto">
          <a:xfrm>
            <a:off x="10434002" y="1190626"/>
            <a:ext cx="1500187" cy="1970087"/>
            <a:chOff x="7364672" y="1247390"/>
            <a:chExt cx="1500485" cy="1970311"/>
          </a:xfrm>
        </p:grpSpPr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1A380043-CF76-F8BE-F93C-4B7131D01A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95080" y="1751916"/>
              <a:ext cx="1458408" cy="453948"/>
              <a:chOff x="25913" y="2408494"/>
              <a:chExt cx="1458408" cy="453948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3580471D-4CDC-AA5B-63B9-E4ED799D6CFD}"/>
                  </a:ext>
                </a:extLst>
              </p:cNvPr>
              <p:cNvSpPr/>
              <p:nvPr/>
            </p:nvSpPr>
            <p:spPr>
              <a:xfrm>
                <a:off x="25673" y="2408850"/>
                <a:ext cx="1459203" cy="454077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ounded Rectangle 4">
                <a:extLst>
                  <a:ext uri="{FF2B5EF4-FFF2-40B4-BE49-F238E27FC236}">
                    <a16:creationId xmlns:a16="http://schemas.microsoft.com/office/drawing/2014/main" id="{2111520A-B819-0ACF-DA40-055689FA9BB0}"/>
                  </a:ext>
                </a:extLst>
              </p:cNvPr>
              <p:cNvSpPr/>
              <p:nvPr/>
            </p:nvSpPr>
            <p:spPr>
              <a:xfrm>
                <a:off x="47902" y="2431078"/>
                <a:ext cx="1414744" cy="40962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83399" tIns="0" rIns="183399" bIns="0" spcCol="1270" anchor="ctr"/>
              <a:lstStyle/>
              <a:p>
                <a:pPr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b="1" dirty="0">
                    <a:solidFill>
                      <a:schemeClr val="tx2"/>
                    </a:solidFill>
                  </a:rPr>
                  <a:t>HURCON 2</a:t>
                </a:r>
              </a:p>
              <a:p>
                <a:pPr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b="1" dirty="0">
                    <a:solidFill>
                      <a:schemeClr val="tx2"/>
                    </a:solidFill>
                  </a:rPr>
                  <a:t>(24hrs out)</a:t>
                </a:r>
              </a:p>
            </p:txBody>
          </p:sp>
        </p:grpSp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id="{2D1DA2A9-08E6-9138-DE81-1B2AA2A66B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83410" y="1247390"/>
              <a:ext cx="1481747" cy="440167"/>
              <a:chOff x="14241" y="1658102"/>
              <a:chExt cx="1481747" cy="440167"/>
            </a:xfrm>
          </p:grpSpPr>
          <p:sp>
            <p:nvSpPr>
              <p:cNvPr id="13" name="Rounded Rectangle 17">
                <a:extLst>
                  <a:ext uri="{FF2B5EF4-FFF2-40B4-BE49-F238E27FC236}">
                    <a16:creationId xmlns:a16="http://schemas.microsoft.com/office/drawing/2014/main" id="{40D954A2-1C11-212A-D368-A89DC22D7F3B}"/>
                  </a:ext>
                </a:extLst>
              </p:cNvPr>
              <p:cNvSpPr/>
              <p:nvPr/>
            </p:nvSpPr>
            <p:spPr>
              <a:xfrm>
                <a:off x="14557" y="1658102"/>
                <a:ext cx="1481431" cy="439787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Rounded Rectangle 4">
                <a:extLst>
                  <a:ext uri="{FF2B5EF4-FFF2-40B4-BE49-F238E27FC236}">
                    <a16:creationId xmlns:a16="http://schemas.microsoft.com/office/drawing/2014/main" id="{C82A42ED-0258-3D70-A05B-53945CD94C98}"/>
                  </a:ext>
                </a:extLst>
              </p:cNvPr>
              <p:cNvSpPr/>
              <p:nvPr/>
            </p:nvSpPr>
            <p:spPr>
              <a:xfrm>
                <a:off x="36786" y="1680330"/>
                <a:ext cx="1436972" cy="3953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83399" tIns="0" rIns="183399" bIns="0" spcCol="1270" anchor="ctr"/>
              <a:lstStyle/>
              <a:p>
                <a:pPr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b="1" dirty="0">
                    <a:solidFill>
                      <a:schemeClr val="tx2"/>
                    </a:solidFill>
                  </a:rPr>
                  <a:t>HURCON 3</a:t>
                </a:r>
              </a:p>
              <a:p>
                <a:pPr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b="1" dirty="0">
                    <a:solidFill>
                      <a:schemeClr val="tx2"/>
                    </a:solidFill>
                  </a:rPr>
                  <a:t>(48hrs out)</a:t>
                </a:r>
              </a:p>
            </p:txBody>
          </p:sp>
        </p:grpSp>
        <p:grpSp>
          <p:nvGrpSpPr>
            <p:cNvPr id="7" name="Group 19">
              <a:extLst>
                <a:ext uri="{FF2B5EF4-FFF2-40B4-BE49-F238E27FC236}">
                  <a16:creationId xmlns:a16="http://schemas.microsoft.com/office/drawing/2014/main" id="{93B4627C-9D21-7618-E31F-356B51099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83410" y="2285624"/>
              <a:ext cx="1420707" cy="468175"/>
              <a:chOff x="44761" y="3216098"/>
              <a:chExt cx="1420707" cy="468175"/>
            </a:xfrm>
          </p:grpSpPr>
          <p:sp>
            <p:nvSpPr>
              <p:cNvPr id="11" name="Rounded Rectangle 20">
                <a:extLst>
                  <a:ext uri="{FF2B5EF4-FFF2-40B4-BE49-F238E27FC236}">
                    <a16:creationId xmlns:a16="http://schemas.microsoft.com/office/drawing/2014/main" id="{0FFBC921-8105-5FAC-A45C-2E0542A1725D}"/>
                  </a:ext>
                </a:extLst>
              </p:cNvPr>
              <p:cNvSpPr/>
              <p:nvPr/>
            </p:nvSpPr>
            <p:spPr>
              <a:xfrm>
                <a:off x="45077" y="3216207"/>
                <a:ext cx="1421094" cy="468365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id="{1AFE0CC0-7EB8-71D2-3927-ABB5BC94F83A}"/>
                  </a:ext>
                </a:extLst>
              </p:cNvPr>
              <p:cNvSpPr/>
              <p:nvPr/>
            </p:nvSpPr>
            <p:spPr>
              <a:xfrm>
                <a:off x="67306" y="3238435"/>
                <a:ext cx="1376635" cy="42391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83399" tIns="0" rIns="183399" bIns="0" spcCol="1270" anchor="ctr"/>
              <a:lstStyle/>
              <a:p>
                <a:pPr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b="1" dirty="0">
                    <a:solidFill>
                      <a:schemeClr val="tx2"/>
                    </a:solidFill>
                  </a:rPr>
                  <a:t>HURCON 1</a:t>
                </a:r>
              </a:p>
              <a:p>
                <a:pPr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b="1" dirty="0">
                    <a:solidFill>
                      <a:schemeClr val="tx2"/>
                    </a:solidFill>
                  </a:rPr>
                  <a:t>(12hrs out)</a:t>
                </a:r>
              </a:p>
            </p:txBody>
          </p:sp>
        </p:grpSp>
        <p:grpSp>
          <p:nvGrpSpPr>
            <p:cNvPr id="8" name="Group 22">
              <a:extLst>
                <a:ext uri="{FF2B5EF4-FFF2-40B4-BE49-F238E27FC236}">
                  <a16:creationId xmlns:a16="http://schemas.microsoft.com/office/drawing/2014/main" id="{FD3CB7B3-C8AF-3A4A-9ABD-83708835F0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4672" y="2810705"/>
              <a:ext cx="1466656" cy="406996"/>
              <a:chOff x="21789" y="3997039"/>
              <a:chExt cx="1466656" cy="406996"/>
            </a:xfrm>
          </p:grpSpPr>
          <p:sp>
            <p:nvSpPr>
              <p:cNvPr id="9" name="Rounded Rectangle 23">
                <a:extLst>
                  <a:ext uri="{FF2B5EF4-FFF2-40B4-BE49-F238E27FC236}">
                    <a16:creationId xmlns:a16="http://schemas.microsoft.com/office/drawing/2014/main" id="{9CD5B79C-8EDB-ED66-CA32-ACBBAE366784}"/>
                  </a:ext>
                </a:extLst>
              </p:cNvPr>
              <p:cNvSpPr/>
              <p:nvPr/>
            </p:nvSpPr>
            <p:spPr>
              <a:xfrm>
                <a:off x="21789" y="3997589"/>
                <a:ext cx="1467141" cy="40644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4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Rounded Rectangle 4">
                <a:extLst>
                  <a:ext uri="{FF2B5EF4-FFF2-40B4-BE49-F238E27FC236}">
                    <a16:creationId xmlns:a16="http://schemas.microsoft.com/office/drawing/2014/main" id="{DCB5DF10-6AC0-E7DD-5FB9-851CCB7A2777}"/>
                  </a:ext>
                </a:extLst>
              </p:cNvPr>
              <p:cNvSpPr/>
              <p:nvPr/>
            </p:nvSpPr>
            <p:spPr>
              <a:xfrm>
                <a:off x="42430" y="4016641"/>
                <a:ext cx="1425858" cy="3683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83399" tIns="0" rIns="183399" bIns="0" spcCol="1270" anchor="ctr"/>
              <a:lstStyle/>
              <a:p>
                <a:pPr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300" b="1" dirty="0">
                    <a:solidFill>
                      <a:schemeClr val="tx2"/>
                    </a:solidFill>
                  </a:rPr>
                  <a:t>RECOVERY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915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EA0D-EECF-A3D2-ECFA-B5D8EB103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Evacuation Process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2C03A-3A4D-C081-BC9C-E879FAE0F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27150"/>
            <a:ext cx="8685211" cy="4311650"/>
          </a:xfrm>
        </p:spPr>
        <p:txBody>
          <a:bodyPr/>
          <a:lstStyle/>
          <a:p>
            <a:pPr>
              <a:defRPr/>
            </a:pPr>
            <a:r>
              <a:rPr lang="en-US" dirty="0"/>
              <a:t>Evacuation Return: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Begins when the LEO/Evac order is terminated.</a:t>
            </a:r>
          </a:p>
          <a:p>
            <a:pPr marL="406400" lvl="1" indent="0">
              <a:buFontTx/>
              <a:buNone/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6 CPTS will conduct mass entitlements briefings and notify all units through PSAs.</a:t>
            </a:r>
          </a:p>
          <a:p>
            <a:pPr lvl="1">
              <a:defRPr/>
            </a:pPr>
            <a:endParaRPr lang="en-US" sz="2400" dirty="0"/>
          </a:p>
          <a:p>
            <a:pPr lvl="1">
              <a:defRPr/>
            </a:pPr>
            <a:r>
              <a:rPr lang="en-US" sz="2400" dirty="0"/>
              <a:t>Reimbursements will take time to process, expect several weeks until payout. </a:t>
            </a:r>
          </a:p>
          <a:p>
            <a:endParaRPr lang="en-US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214BCA2A-A2CB-0067-8217-7B85701F19CF}"/>
              </a:ext>
            </a:extLst>
          </p:cNvPr>
          <p:cNvGrpSpPr>
            <a:grpSpLocks/>
          </p:cNvGrpSpPr>
          <p:nvPr/>
        </p:nvGrpSpPr>
        <p:grpSpPr bwMode="auto">
          <a:xfrm>
            <a:off x="10229848" y="1327150"/>
            <a:ext cx="1466850" cy="406400"/>
            <a:chOff x="21789" y="3997039"/>
            <a:chExt cx="1466656" cy="406996"/>
          </a:xfrm>
        </p:grpSpPr>
        <p:sp>
          <p:nvSpPr>
            <p:cNvPr id="5" name="Rounded Rectangle 8">
              <a:extLst>
                <a:ext uri="{FF2B5EF4-FFF2-40B4-BE49-F238E27FC236}">
                  <a16:creationId xmlns:a16="http://schemas.microsoft.com/office/drawing/2014/main" id="{C5DC6AC4-40CF-503D-F973-9606E0D431B9}"/>
                </a:ext>
              </a:extLst>
            </p:cNvPr>
            <p:cNvSpPr/>
            <p:nvPr/>
          </p:nvSpPr>
          <p:spPr>
            <a:xfrm>
              <a:off x="21789" y="3997039"/>
              <a:ext cx="1466656" cy="406996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17C33BA9-E819-6EA0-4910-7449E5E0B40E}"/>
                </a:ext>
              </a:extLst>
            </p:cNvPr>
            <p:cNvSpPr/>
            <p:nvPr/>
          </p:nvSpPr>
          <p:spPr>
            <a:xfrm>
              <a:off x="42424" y="4016117"/>
              <a:ext cx="1425386" cy="3688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83399" tIns="0" rIns="183399" bIns="0" spcCol="1270" anchor="ctr"/>
            <a:lstStyle/>
            <a:p>
              <a:pPr defTabSz="5778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300" b="1" dirty="0">
                  <a:solidFill>
                    <a:schemeClr val="tx2"/>
                  </a:solidFill>
                </a:rPr>
                <a:t>RECOVERY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530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F14B-C1B9-8BEE-A89E-4571AD7C3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Duty Status and Leave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25B6E-0A2E-4A91-C4FE-5A3FB0C4E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8533" y="1327150"/>
            <a:ext cx="9838267" cy="4311650"/>
          </a:xfrm>
        </p:spPr>
        <p:txBody>
          <a:bodyPr/>
          <a:lstStyle/>
          <a:p>
            <a:r>
              <a:rPr lang="en-US" altLang="en-US" dirty="0"/>
              <a:t>Members supporting Hurricane COOP mission are not entitled to TDY allowances</a:t>
            </a:r>
          </a:p>
          <a:p>
            <a:endParaRPr lang="en-US" altLang="en-US" dirty="0"/>
          </a:p>
          <a:p>
            <a:r>
              <a:rPr lang="en-US" altLang="en-US" dirty="0"/>
              <a:t>Any leave in conjunction with evacuation must be managed at unit level  </a:t>
            </a:r>
          </a:p>
          <a:p>
            <a:endParaRPr lang="en-US" altLang="en-US" dirty="0"/>
          </a:p>
          <a:p>
            <a:r>
              <a:rPr lang="en-US" altLang="en-US" dirty="0"/>
              <a:t>Safe Haven certification and leave status will be provided by each unit</a:t>
            </a:r>
          </a:p>
          <a:p>
            <a:endParaRPr lang="en-US" altLang="en-US" dirty="0"/>
          </a:p>
          <a:p>
            <a:r>
              <a:rPr lang="en-US" altLang="en-US" dirty="0"/>
              <a:t>Members on leave status will not receive allowances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11040"/>
      </p:ext>
    </p:extLst>
  </p:cSld>
  <p:clrMapOvr>
    <a:masterClrMapping/>
  </p:clrMapOvr>
</p:sld>
</file>

<file path=ppt/theme/theme1.xml><?xml version="1.0" encoding="utf-8"?>
<a:theme xmlns:a="http://schemas.openxmlformats.org/drawingml/2006/main" name="6 AMW Slidemaster">
  <a:themeElements>
    <a:clrScheme name="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2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AMC2003_Template (adjuste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MC2003_Template (adjusted)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A48409BF185A498A799DE056323410" ma:contentTypeVersion="7" ma:contentTypeDescription="Create a new document." ma:contentTypeScope="" ma:versionID="c21c4f13ba0c63a96157bd336ab55d84">
  <xsd:schema xmlns:xsd="http://www.w3.org/2001/XMLSchema" xmlns:xs="http://www.w3.org/2001/XMLSchema" xmlns:p="http://schemas.microsoft.com/office/2006/metadata/properties" xmlns:ns3="444b3757-6152-4823-b148-0fee8f1aa326" targetNamespace="http://schemas.microsoft.com/office/2006/metadata/properties" ma:root="true" ma:fieldsID="df1c48251363a0afd6ef80a09adfde1b" ns3:_="">
    <xsd:import namespace="444b3757-6152-4823-b148-0fee8f1aa3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b3757-6152-4823-b148-0fee8f1aa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3E7A5E-89C3-4D41-8048-D2738D6FC5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76FB0D-7850-49C9-8DD0-5E12CC62C2F2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444b3757-6152-4823-b148-0fee8f1aa326"/>
    <ds:schemaRef ds:uri="http://purl.org/dc/elements/1.1/"/>
    <ds:schemaRef ds:uri="http://schemas.microsoft.com/office/2006/documentManagement/typ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1D014AC-4145-443F-9D51-E8FB71B12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4b3757-6152-4823-b148-0fee8f1aa3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20264</TotalTime>
  <Words>1032</Words>
  <Application>Microsoft Office PowerPoint</Application>
  <PresentationFormat>Widescreen</PresentationFormat>
  <Paragraphs>194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6 AMW Slidemaster</vt:lpstr>
      <vt:lpstr>Photo Editor Photo</vt:lpstr>
      <vt:lpstr>PowerPoint Presentation</vt:lpstr>
      <vt:lpstr>Overview</vt:lpstr>
      <vt:lpstr>Timeline</vt:lpstr>
      <vt:lpstr>Evacuation Preparation</vt:lpstr>
      <vt:lpstr>Evacuation Process</vt:lpstr>
      <vt:lpstr>Evacuation Process (cont.)</vt:lpstr>
      <vt:lpstr>Evacuation Process (cont.)</vt:lpstr>
      <vt:lpstr>Evacuation Process (cont.)</vt:lpstr>
      <vt:lpstr>Duty Status and Leave</vt:lpstr>
      <vt:lpstr>Allowable Travel Time </vt:lpstr>
      <vt:lpstr>Entitlements</vt:lpstr>
      <vt:lpstr>Entitlements (cont.)</vt:lpstr>
      <vt:lpstr>Entitlements (cont.)</vt:lpstr>
      <vt:lpstr>Entitlements (cont.)</vt:lpstr>
      <vt:lpstr>Non-Reimbursable Expenses</vt:lpstr>
      <vt:lpstr>Travel Voucher Process</vt:lpstr>
      <vt:lpstr>Important References</vt:lpstr>
      <vt:lpstr>Recap</vt:lpstr>
      <vt:lpstr>Recap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DOMINIQUE A MSgt USAF AMC 91 ARS/OSOM</dc:creator>
  <cp:lastModifiedBy>MICLETTE, SEAN T 2d Lt USAF AMC 6 CPTS/FMF</cp:lastModifiedBy>
  <cp:revision>566</cp:revision>
  <cp:lastPrinted>2023-04-25T16:59:18Z</cp:lastPrinted>
  <dcterms:created xsi:type="dcterms:W3CDTF">2017-08-24T14:16:51Z</dcterms:created>
  <dcterms:modified xsi:type="dcterms:W3CDTF">2024-05-06T18:49:13Z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0x010100E0A48409BF185A498A799DE056323410</vt:lpwstr>
  </property>
  <property fmtid="{D5CDD505-2E9C-101B-9397-08002B2CF9AE}" pid="3" name="_dlc_DocIdItemGuid">
    <vt:lpwstr>d26c252e-300d-4e47-aa24-525b793e87b9</vt:lpwstr>
  </property>
</Properties>
</file>